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0" r:id="rId5"/>
    <p:sldId id="271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6" r:id="rId34"/>
    <p:sldId id="292" r:id="rId35"/>
    <p:sldId id="297" r:id="rId36"/>
    <p:sldId id="293" r:id="rId37"/>
    <p:sldId id="294" r:id="rId38"/>
    <p:sldId id="298" r:id="rId39"/>
    <p:sldId id="299" r:id="rId40"/>
    <p:sldId id="301" r:id="rId41"/>
    <p:sldId id="302" r:id="rId42"/>
    <p:sldId id="303" r:id="rId43"/>
    <p:sldId id="304" r:id="rId44"/>
    <p:sldId id="305" r:id="rId45"/>
    <p:sldId id="300" r:id="rId46"/>
    <p:sldId id="306" r:id="rId47"/>
    <p:sldId id="309" r:id="rId48"/>
    <p:sldId id="307" r:id="rId49"/>
    <p:sldId id="308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hyperlink" Target="http://mizah.milliyet.com.tr/Komik-Foto-Resim-super-sincap-hayvanlar-alemi-Bak_FotoDetay_4223.htm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4.jpeg"/><Relationship Id="rId7" Type="http://schemas.openxmlformats.org/officeDocument/2006/relationships/hyperlink" Target="http://www.google.com.tr/url?sa=i&amp;source=images&amp;cd=&amp;cad=rja&amp;docid=lRId4GhGzhEvpM&amp;tbnid=3PqEUIaAyoEVqM:&amp;ved=0CAgQjRw4MA&amp;url=http://www.fotokomik.com/komik_resim_video_oyun_fikra_bilmece-668.html&amp;ei=RZTOUqG-FMjT0QX7noHIBg&amp;psig=AFQjCNH7qu0Atvm2aw6YUxIfpH6bYhxX5g&amp;ust=1389356485391553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hyperlink" Target="https://dersdunyasi.net/" TargetMode="External"/><Relationship Id="rId16" Type="http://schemas.openxmlformats.org/officeDocument/2006/relationships/hyperlink" Target="https://lh3.googleusercontent.com/-aGn3Ed78_fs/TXS9VmjEjuI/AAAAAAAAHRU/zCulu1N2UWA/s1600/af+dilemek+sevmek.jpg" TargetMode="External"/><Relationship Id="rId20" Type="http://schemas.openxmlformats.org/officeDocument/2006/relationships/hyperlink" Target="http://2.bp.blogspot.com/-L4bz0eyli_E/Up-QRX3UWyI/AAAAAAAAIGE/HHEWRegxRYg/s1600/anne_sevgis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23" Type="http://schemas.openxmlformats.org/officeDocument/2006/relationships/image" Target="../media/image16.png"/><Relationship Id="rId10" Type="http://schemas.openxmlformats.org/officeDocument/2006/relationships/image" Target="../media/image7.jpeg"/><Relationship Id="rId19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hyperlink" Target="http://mizah.milliyet.com.tr/Komik-Foto-Resim--bebekler-Bak_FotoDetay_927.htm" TargetMode="External"/><Relationship Id="rId22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izah.milliyet.com.tr/Komik-Foto-Resim--bebekler-Bak_FotoDetay_927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lh3.googleusercontent.com/-aGn3Ed78_fs/TXS9VmjEjuI/AAAAAAAAHRU/zCulu1N2UWA/s1600/af+dilemek+sevmek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izah.milliyet.com.tr/Komik-Foto-Resim-super-sincap-hayvanlar-alemi-Bak_FotoDetay_4223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4bz0eyli_E/Up-QRX3UWyI/AAAAAAAAIGE/HHEWRegxRYg/s1600/anne_sevgisi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galeri3.uludagsozluk.com/151/fedakarlik_25090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loadtr.com/115927-a&#351;k&#305;k_g&#246;zler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3.bp.blogspot.com/-MoN4TqWnGFI/UgA8F5sY0kI/AAAAAAAAEFM/KpWzcoxtoR0/s1600/adalet+(1)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r/url?sa=i&amp;source=images&amp;cd=&amp;cad=rja&amp;docid=lRId4GhGzhEvpM&amp;tbnid=3PqEUIaAyoEVqM:&amp;ved=0CAgQjRw4MA&amp;url=http://www.fotokomik.com/komik_resim_video_oyun_fikra_bilmece-668.html&amp;ei=RZTOUqG-FMjT0QX7noHIBg&amp;psig=AFQjCNH7qu0Atvm2aw6YUxIfpH6bYhxX5g&amp;ust=138935648539155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825" y="0"/>
            <a:ext cx="9139175" cy="65022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14597" y="2330088"/>
            <a:ext cx="7772400" cy="1800200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Fotoğraflar</a:t>
            </a:r>
            <a:r>
              <a:rPr lang="tr-TR" sz="5400" b="1" dirty="0"/>
              <a:t>, Resimler, Değerlerimiz ve Anayasa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42875" y="4143765"/>
            <a:ext cx="6400800" cy="1301459"/>
          </a:xfrm>
        </p:spPr>
        <p:txBody>
          <a:bodyPr>
            <a:normAutofit fontScale="85000" lnSpcReduction="20000"/>
          </a:bodyPr>
          <a:lstStyle/>
          <a:p>
            <a:r>
              <a:rPr lang="tr-TR" sz="2400" dirty="0" smtClean="0">
                <a:solidFill>
                  <a:srgbClr val="C00000"/>
                </a:solidFill>
              </a:rPr>
              <a:t>09.01.2014</a:t>
            </a:r>
            <a:r>
              <a:rPr lang="tr-TR" sz="2400" dirty="0" smtClean="0">
                <a:solidFill>
                  <a:srgbClr val="C00000"/>
                </a:solidFill>
              </a:rPr>
              <a:t>, </a:t>
            </a:r>
            <a:r>
              <a:rPr lang="tr-TR" sz="2400" dirty="0" smtClean="0">
                <a:solidFill>
                  <a:srgbClr val="C00000"/>
                </a:solidFill>
              </a:rPr>
              <a:t>İstanbul</a:t>
            </a:r>
          </a:p>
          <a:p>
            <a:endParaRPr lang="tr-TR" sz="2400" dirty="0" smtClean="0">
              <a:solidFill>
                <a:srgbClr val="C00000"/>
              </a:solidFill>
            </a:endParaRPr>
          </a:p>
          <a:p>
            <a:endParaRPr lang="tr-TR" sz="2400" dirty="0" smtClean="0">
              <a:hlinkClick r:id="rId2"/>
            </a:endParaRPr>
          </a:p>
          <a:p>
            <a:r>
              <a:rPr lang="tr-TR" sz="2400" dirty="0" smtClean="0">
                <a:hlinkClick r:id="rId2"/>
              </a:rPr>
              <a:t>https</a:t>
            </a:r>
            <a:r>
              <a:rPr lang="tr-TR" sz="2400" dirty="0">
                <a:hlinkClick r:id="rId2"/>
              </a:rPr>
              <a:t>://dersdunyasi.net/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media.cdn.t24.com.tr/media/stories/2012/08/page_durustlugun-fiziksel-faydalari-bulundu_53462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" y="1"/>
            <a:ext cx="1709888" cy="8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paA7P6FmWV5JKs9ujvr_-LenDbcoI4zPQoYn_gMu5PoFXR5cj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54" y="-19097"/>
            <a:ext cx="1241324" cy="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ebk12.meb.gov.tr/meb_iys_dosyalar/07/19/970007/resimler/2013_01/k_08154511_yardmla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41" y="-19097"/>
            <a:ext cx="1311064" cy="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32" y="-19097"/>
            <a:ext cx="1340381" cy="9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t0.gstatic.com/images?q=tbn:ANd9GcSOKvLp5iD4XwiHvg4Su9C-xVsSd4JOmhNe_O4-EjS1cLJm28R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36" y="-14969"/>
            <a:ext cx="1129529" cy="8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rikalı çocuklar, faki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66" y="-28288"/>
            <a:ext cx="1387094" cy="9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lgiliforum.com/resim/2006/11/127/3104_bayraga_saygi_digerlerine_ornek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82" y="-28288"/>
            <a:ext cx="1387030" cy="9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ayg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0" y="5605432"/>
            <a:ext cx="1410950" cy="8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6" b="9304"/>
          <a:stretch/>
        </p:blipFill>
        <p:spPr bwMode="auto">
          <a:xfrm>
            <a:off x="1043608" y="5616674"/>
            <a:ext cx="1549045" cy="9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2.bp.blogspot.com/-huRewCnjUgE/UIDkMPXk-GI/AAAAAAAAANs/P55Sryh5HDM/s1600/sevg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23775"/>
            <a:ext cx="859267" cy="8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ir sevgi fotoğrafı!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10298"/>
            <a:ext cx="860451" cy="8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-aGn3Ed78_fs/TXS9VmjEjuI/AAAAAAAAHRU/zCulu1N2UWA/s400/af+dilemek+sevmek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05431"/>
            <a:ext cx="1258687" cy="8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evgi...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24237"/>
            <a:ext cx="1296306" cy="8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ttp://2.bp.blogspot.com/-L4bz0eyli_E/Up-QRX3UWyI/AAAAAAAAIGE/HHEWRegxRYg/s320/anne_sevgisi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23775"/>
            <a:ext cx="1331194" cy="8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http://arsiv.indigodergisi.com/54/sabiri_deneme_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05431"/>
            <a:ext cx="1279112" cy="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Başlık 1"/>
          <p:cNvSpPr txBox="1">
            <a:spLocks/>
          </p:cNvSpPr>
          <p:nvPr/>
        </p:nvSpPr>
        <p:spPr>
          <a:xfrm>
            <a:off x="814522" y="1186440"/>
            <a:ext cx="7772400" cy="119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SUNU 1</a:t>
            </a:r>
            <a:endParaRPr lang="tr-TR" sz="5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Resim 21" descr="logo-D-e1566110929569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47" y="4508173"/>
            <a:ext cx="1151209" cy="505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4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Sevgi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http://www.resimdiyari.net/wp-content/uploads/2012/11/sevginin-dili-yoktur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6" b="9304"/>
          <a:stretch/>
        </p:blipFill>
        <p:spPr bwMode="auto">
          <a:xfrm>
            <a:off x="687907" y="1396238"/>
            <a:ext cx="7700517" cy="448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Sevgi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 descr="http://2.bp.blogspot.com/-huRewCnjUgE/UIDkMPXk-GI/AAAAAAAAANs/P55Sryh5HDM/s1600/sev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18457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Sevgi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7400" y="5745013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Bir sevgi fotoğrafı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4" name="Picture 2" descr="Bir sevgi fotoğrafı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176464" cy="42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Sevgi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Sevgi kalpte mi? Ayaklarda mı?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https://lh3.googleusercontent.com/-aGn3Ed78_fs/TXS9VmjEjuI/AAAAAAAAHRU/zCulu1N2UWA/s400/af+dilemek+sevme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760640" cy="4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Sevgi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673005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Zıtlar birbirini sever mi?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2" descr="sevgi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30409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Sevgi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Sevgi tutunmak mıdır? Tutmak mıdır? 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59" name="Picture 3" descr="http://2.bp.blogspot.com/-L4bz0eyli_E/Up-QRX3UWyI/AAAAAAAAIGE/HHEWRegxRYg/s320/anne_sevgis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05" y="1196752"/>
            <a:ext cx="6139207" cy="40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Sabır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Sabır çaresizce beklemek midir? Doğru bildiğin şeyde ısrar etmek midir?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5" name="Picture 3" descr="http://arsiv.indigodergisi.com/54/sabiri_denem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5"/>
            <a:ext cx="6297108" cy="44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Sabır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Sabır çaresizlik midir? Ümitlerinizin gerçekleşmesi için beklemek midir?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107160" cy="410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Sabır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Sabır her şeyi dengede tutarak yıkılmadan beklemek midir?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http://www.dostkelimeler.com/haberresim/sabir_hakki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6584" cy="38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Fedakarlık bu mudur? Yoksa 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Click the image to open in full siz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4968552" cy="56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Doğruluk-Yalan Söylememek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301208"/>
            <a:ext cx="7931224" cy="1212379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Her söylediğimizin doğru olması gerektiği, ancak her doğruyu söylemenin de doğru olmadığı bilincinde olmalıyız.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2" descr="http://media.cdn.t24.com.tr/media/stories/2012/08/page_durustlugun-fiziksel-faydalari-bulundu_534620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Yoksa … Fedakarlık bu mudur?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6502"/>
            <a:ext cx="7355777" cy="55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Selamlaşmak, böyle 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4" name="Picture 2" descr="selamlaşma resimler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Yoksa böyle mi, Selamlaşmak?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 descr="MMO: Barış içinde bir Türkiye mümkü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3513"/>
            <a:ext cx="8410918" cy="45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Güvenmek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0" name="Picture 2" descr="Güvenmek beklentiyi arttırıy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54150"/>
            <a:ext cx="6569055" cy="40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İnat etmemek, fakat 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2" name="Picture 2" descr="http://www.ruyatabirleri.net.tr/wp-content/uploads/in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2" y="1311274"/>
            <a:ext cx="8485330" cy="51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Fakat …, Sebat etmek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 descr="http://i.tmgrup.com.tr/ya/2011/12/18/305x202/590756392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51576" cy="50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Cesaret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http://www.nlphaber.com/uploads/yuklemeler/cesaret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6000"/>
            <a:ext cx="5312429" cy="54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Cesaret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38" name="Picture 2" descr="cesaret-sozler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4" y="1433280"/>
            <a:ext cx="9152493" cy="43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Cesaret,</a:t>
            </a:r>
            <a:br>
              <a:rPr lang="tr-TR" dirty="0" smtClean="0"/>
            </a:br>
            <a:r>
              <a:rPr lang="tr-TR" dirty="0" smtClean="0"/>
              <a:t>Uyuyan devi uyandırmak mıdır?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4" name="Picture 2" descr="cesa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4886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Öz değerlendirme mi? Öz eleştiri 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0" name="Picture 2" descr="utanm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86" y="1052735"/>
            <a:ext cx="6353242" cy="60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Yardımlaşma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301208"/>
            <a:ext cx="7931224" cy="1212379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Yardımlaşma sayesinde toplumun değişik kesimleri arasında köprüler kurulduğunun farkında olmalıyız.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18" name="Picture 2" descr="https://encrypted-tbn2.gstatic.com/images?q=tbn:ANd9GcSpaA7P6FmWV5JKs9ujvr_-LenDbcoI4zPQoYn_gMu5PoFXR5cj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832648" cy="41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Özgüvende sınır var mıdır?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66" name="Picture 2" descr="http://www.reitix.com/images/makaleresim/8483b939-35a3-4f05-b15d-293fa133ff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2985"/>
            <a:ext cx="5224580" cy="65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Tebessüm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2" name="Picture 2" descr="Fotoğraf: Sade Güzel Sözl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10095"/>
          <a:stretch/>
        </p:blipFill>
        <p:spPr bwMode="auto">
          <a:xfrm>
            <a:off x="47231" y="3603450"/>
            <a:ext cx="4236737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UFRQUFBQXFBUXFBQVFBQVFBQWFhQUFRQYHCggGBolHBQUITEhJSkrLi4uFx8zODMsNygtLisBCgoKDg0OGxAQGiwlHyQsLCwsLCwsLCwsLCwsLCwsLCwsLCwsLCwsLCwsLCwsLCwsLCwsLCwsLCwsLCwsLCwsLP/AABEIALcBEwMBIgACEQEDEQH/xAAcAAAABwEBAAAAAAAAAAAAAAAAAQIDBAYHBQj/xABCEAACAQICBgYHBgMHBQAAAAABAgADEQQhBQYSMUFRE2FxgZGhByIyUrHB0RQjQmLh8ENykhUkc4KywvEIM1Oi0v/EABkBAAMBAQEAAAAAAAAAAAAAAAECAwQABf/EACQRAAICAgMAAQUBAQAAAAAAAAABAhEDIRIxQRMEIjJRYUKB/9oADAMBAAIRAxEAPwCzUZNpCNUaUmU0jyZkgGojgEMLFWk7K0IMQxjpWIZJyFkMhotakJqcJacfRPdj6vHVMaRY8ok2VQJWdc9a0wSWFmrMPUS+4e+3IfGSdcNZUwVEsbGq1xTT3jzP5RzmFaRx9SvUarVYs7G5J+Q4AcpowYeX3PoSc60g9JY+pXqNUqMWZjmfkBwHVIrOBv3/AL3yPiMVbIeMYppfNvD6za8iTqIix6tks1y3UPKDpI2DFZCFNgpC1JMWBbjI5rRl8TynPJGPYVBsnGqq785GqaQO5BIhpk7zaLWkPeIkXlnLrSHWOK72BnqNzhbD9cI1CNzXikxnOTuN/c2Up+JCkZxxkqniD+IRCV1McAmiCrpkZb7Qq8IxJhBpSxaDJhB4CYkmK2MkPK8DDlGNqOI8KlYriWnVTTGyeic+qfZJ4HlLe0yoNY/CaBq7pDpqWftLYN8jJ5F6KifUkSrJrJI9WnETC0QGEEeNOCUsjxNNpyQpkWkJKQTzZGuDscEOAQRSgoQGFeJYzjmE8QDDaNERkiUnRJRpE05pqnhaLVqp9Vdw4sx9lR1mObVhc7hmTyExPXrWU4yvZCehpkhBfJjxc9Z+Epixc5fw5zaRy9PaWqYus1aqd59Vb5Ko3IOycLFYngIvGYiwsJEorxM1ZJ/4idjh/pi6VLicz8I6XiC3KNl7dsTkorRSmx/btv7hGnrSOzxIEnLM+kOsf7FtVJhJeO06fVJdFOrz+sEYSk9nSkkRVwzHdFfZDxvJ6gcMo/TJ4gN8e+WWGJF5WcxcKMoTYf8Aef0nUSmrXAyPI3v+/GIq0Lb7jrtxj/FEVZWch6JG6/hFJXI3ye1Pr+hiDQvvHh+sT4mncWU+RNbE0sQDHDIdbDEZiCjX4GNHK06mBwT3EfaIJjl40xjSAhV4AYi8AaLY1ElTfKdbVvSHRVh7req3ecjOGjx8NxlU7RKSNWV7xFSQdXcZ0tJT+IZN2jjOk6STVMCdohEQR4pBCLRotNY8BIi1Y6rzA0y0ZIkQ4hYuKVDtCIhw5xwjYhbEWZw9cNYFwWHaqc29mmvvORl3DeeyFJt0hJUVT0p6zbC/ZKLeu4++I/Ch3JfmePV2zKK9XZHXF18Wzs1Wodp3JZieJM5VZyxm61ihS7EjDlLYS5m5jznn4Rnatu8fpEEzPypGirFvUjd45RoFjkJ08Dq9Vq+wPHId3Hyi7Z3KMTkqsfRNw8Z08Tq3iKftUWI5g3HlI+yyn1kI7QRujQS9FlL9CFtv48OyPDl9IkuOI84pW/f0N5qi0RYCeUNT3QbI5+N/iIChHHyvHFHlq3tfI8DxH6SUr5WbdwYbjICi/K/+b6R6lcZHMcfrCK0HXVkOYuDxGYMSjj93v4cZLptYWIDLbwjWIw9swNpT25du+87YNDNS3BvnOXilz65NqH95EHtvIdax4SOZ2i2JUIoV7ZGSHXjIDCPU6lt+6Rhk8ZWUPUOQoCYRMdsCFAx+k3nI0cptGhLYJItWpekNitsHdUyHUw3fOX0tMkoVijq4/Cyt4G809ahIB4GUkr2Z3LiSDBGdqCLQOReUpyTTWEsdVphbLRgkLURUTtQRSqQd4YMTCnBFkzz/AOkLWI43FkK16NK60+R95++3kJpvpR0+cNg2VTapXvTXPNQR67eGXfMKw+QJ7pfDER/sGLq8BIxNoHa5iZ05cnZSMaVAvJuh9FVMRUCICfePACL0Foapiqop0x1s3BRzM33VDU6nhqYAXPiTvJ5ybaW2HfSK1oHUVUTNbm28/OXXCaEVVA6O1rD8J3dXHvlhpYSwjNanUG4KR2G/iJGWZsMcSRzP7JB3HY7CB5G95HxWgEYHa2j2WE7uGx43EW7M5MDq27Pq4xPkkinxpmb4/UvDVBnTKk8bbLdeYWcDF+jmnvVyB15W8V+YmwVsNfgBGPsKngP6RfvjrPJeivCmYJpDUitTuUdXHIgD/wBheV6vgatPJ0IH8u7rU7p6XfRo5C3KwPxnM0jq+lQH1Rfz8d4l4fUr0nLA/DzqHI7DuuLeYj6OP3fL4zSdOajqMwjEHeVIY96HM9ozlL0joB6R9U3A3Z5/03PlNkMifTM04NdnOViuYPj8LxxatjluPDgDxH73Rl6ZA3Zdlj38PCMrVte1rHeLGx7julGydD2KpjMjvH6TnVNns84/037/AH8IzUIOflfd2ZbpKU70VgqIdVYumtx1iCqsRRO+Z1Slsv4LWHEiGIyODhqYkQ4bASG3TYdG0AaVM80X/SJjjezNowdULTQclUeQlpN1ozTS9EPgzeCLbFQRfuF5RLX0lo4tQw+ijiUplbQ6jKxSGPAQJTi9mTbLxsTaFaKnC140wMLgqtW9m2dlP53yHhme6clboLMY9JunPtONcKb06X3acvVPrHvb4St1MgByEao5tc58T1wq7TSnSb/4CtpDUnaF0TUxVVaVJbs2/ko4seqNaLwFSvVSlSXad2so+Z5Ab56S1D1Lp4GkAAGqMAaj8WPyHVISkoq2Vq9Ib1H1Lp4SkFAuxzdjvZpdaVEARdNLRyZJTcmXjFIg4qpsZndIX9rU72LAHlex8J1ay3Gcz3X7RtZKfSYcr6vtI42gR+UWOfhDCPJ0F62WTGqGuym/MDj9TG9GaTUNs3seKm4I7jfxmYjWqthRTavRakHFwyOtRGAtcmkCSlr9U7D6YpY1A1F1WuuaZ2D8Su69vMS7wtaZFZU+jVkYEXiWpylak61dJ9zVGzUXLPjbh1GXi95nnFxdMtF2rGSsaenfh8frJBiTFQxBrYIMM7W7Jw9I6s0nButifxA2Plke8S02hGnHU2uhXFMyfSWprLcpZh7puCe3hfwlYxugaZOyQab+6RY/Gx7RN1xGGvOHpPQq1N4vbdvuOw8Jph9S/SUsEX0YRpHQDrmoJHZkfKcWrh3HA+E2jH6uslyqhx27D+K5HsI75WdJ6Mp8VrIeylsk/wA1rSyakQlBxM1aNUzvll0pomwuNnt2k8xwlctYmc4tM6LtBiKtECKBnILDvAIQhiNYCZg6W29NfecDxImoNeUbU3CbeJU2ypqW7+HxmjGjNCdGXLHkc0s0EnGh1QRuaM/ws0EtDV5EapCV55/E2vKjpq8UTIC1Y+jxHGh4zTHpivpk1h6WsuGQ+pRzfPI1D9B8Zp2t+nVweFqVj7VrUxzc5L9Z5uxlYuxZjdmJJPMnMykFSsbthUMgTG3MXwisDhjVq06a76jqg7WYD5x29JDLuzZ/QdquFpHGVB61S60rjdTBsSP5iPACbBSWczReEWhRp0kFlRFVR1KABOrRmHJK2XgqQ4BBaHDk6GI9Y2nM0pS20I5i06tdLicKvXNM2O7gYY9lKtGaawUFpvV6Yeo1DYpNslilRWY7IN8gdsnP3RM8qU2o2dbhw5BCnJl/CxtuYdU3XTGDSqDcBlYesp48s+c5GH0NhaCMehsxVgHZne1wbgFiSvdPVh9RFwp9nm5fppxm5x6ZU9C4x6vrfx6Sq17W6WmdzG34huNvmJrmr+kxVpA8dx7RM40Lo3Zq4Z1GXR1ASOK5ZeIHhLpo7DGlUuvsta45GYs1N6NmNNLZaTCiFaAvMxUXBGtuFtzjkLaRq0W1SJJhR1nPrgH/AIvORjMIDwQ9twfhO7XpA75yNIBRxbxPxlYsSSM/1xw2yhsBbib+r4ETJqm89s0vXnFLstmTs8yd+4DMzMpsf4oyL8mGDFxsRYgQzDBikERH8NTLEAZkkAdpNh8Y8dsV9F+1DwmzSaof4jWH8q5fG8tO3GMDgOipog/CoH187xbSr2QHOkgjF4J1C8iK/pVw/CjUPeo+cg6Q9KJYWo0tnrc38hMz6Ec4XREbjEVr/I7xRfpfKfpBxd77VM9WyfrLLoL0loSFxC7F/wAa5r3jhMdFUjfH6dePyxz00D4nHaLv6WdY1xFdKNJg1KkNokG4Z2F/ITPWOcl1LGQ2FpLJHjpF8YpjLB6OqQbSWFB/8l/6VZvlK6xlj9G720lhj+cjxRh85JsetHpsNuk2jUnLWpB9ttMbRoidsNFbU5FLSS848uPHOLTH4nRMhYzBBxAuNXnH0rA8Z3R1UVrEaHdfZzETTwZYFHQ2OR5S1bMI0xDzZ1lep6JVQoUH1RbM3OfM8ZOGGynRFIQqi2EDdnEEtaAtG8RVAkN8ao3mFIBOLxLGRkxSncQY4M4aOFMY21aGZFrNCcCtXld09j7KTyHnyk/F17TPtd9L7C7N8zfy/W3hLYoWyWSVIput+kNohAb239ZlajmIqlmJPGNyzdsjFUhQhiJijCjmATuaquq4qiX3bY8TkvnOLTjtOoQQRvBBEpjEntG8FBI1alGtE6QFWjTe/tIL9u4+cdetGpomMbMEIvDhOow4MYsVCImw4QbREgnRdjgqA74DS5GIup6oYU8DHu+9gqgK9t8MpfOAPziWy3QWcIM6OreK6LF0H92tTJ7NoA+RM5ogBkh2j1YXyuJz8Zir5WuY9qriRXwtGp79JCe0qL+d52FwK8hM0nTorB6soWOxb0iu2ejDsFU7xtNuBPC8sGD0bUNiXMg+k3RYqYJxbMFSOqxhejPT5q4amldtqoAV2uZUlbN+bLfxtKU3Dkh6l2WGnof8zeM6GBwNr5mS2EXhaoOXETO2FNjlNbZRyARUUDYgyHja4UGSazZTkYtSYyGSKzpvSNQ3CDOZ1pHTtWzPtkohsx6M2Bva2bA3mjaTpshDcOPZOFpvQS11JWytdW3XRyjBgHXiMh4zZi4+kcik19pTcJrQbjYqWbkNpTf+R8j3GWjRevVRBequ0m7bXgeTKcwZnunMAwrMaqrTJBAVclJuTdQOuSNEY2qjFXH3oUFVYWFWmN6OPe4gnMTRkwqujLjytujY9Ga2Ua2QYXPXOnUcMLgiZcuhaWIpivhCUbead7C43291h+kmaN03UpDZcm6kA3yPhMrxp9GlSfpZNMsVUm8xDWjSBq1msbqDYd2+X3X/AFl2aYVD6zi/iP1mUsZVLjGibfJgEBMIwKIAi0EF4RMAMIBZNhbnF040uZjt5SP7FkX3UXGFqTJ7jZdjf8GWcmVL0Y0tp6w/Kh8zLxXwtpVyIVTIF4I4aUENhMYpplE7uySKQgZZP47Sory2RtjlBmIdQWgWpI1scUHvviWEXsXif32xnfoEIPVABDMK8QY9D+hevt6Opgm+w1ROyzkgeDCaEVmVf9P9W+Frr7te/ZtU0+hmsNMmX8imPo4esVAPSKniZV9Vhh6SVMMo/vD1GqW2c2Nsip5AL8Zb9LeweoiVOrW+z4lMQlMOWHRsLi9nIvY7gbgH93l8e4UbscHPDrtbLTo3HEgo+TrFjEjbFt85+m8O1I9MSL8bZgDl12+sZp4pao2kI2uIvuMk42rJOPKPOJbKNcER3pJTjpbY9o2+HjJmD00HF1IYcwQR5SfFiJWdvE1gBnIVKuG3SDpLHbNMk+0RZR1mI1f9kXh46saidpDR3SIRuPAyrYdGpN0bixG7kRzU8R9ZfEtI2OwCVBZgD8QeYPAwxnWjiiaY0MKlmQlXBBBHDnbuvMz1twOISotVvW2De439d7TbK+inX2WDDk2TeIyPh3zmYzRTPk6gg+P6zTDO0qZLJhUtma6r4tkqMQLJUAcDgCcjbwnX1tqp0DOcmAyPHnadLH6tCiNqnkBe69W/KZjrhptqjdEDdFOduJ5R003yM70uJwcZi2qG7HhlI94CYAIG7ClQAIZMEAE44KAmAwATjhykI6BEqLQK0tGkTezRfQ+l6uI/w0/1GaNiMJKJ6HqFlr1OBKIO65PxE0gtBNuyXJWcJsFnBOyVhwcmC0ebqMMxNKG5louolH2NVI3aPLEcZGS9HTCptaKqLEsIFa2UCfjD/RN4UXUSN3itUFGxf9P2MA+00uN6bjrHrKfgPGbSWynln0e6d+x42nUJtTb7upyCud/cbHuM9MUcWCL3mbNHdlcT8GdJLcEHiCJSMZiLbVNxfhu8++XnFMGEq2mMLfPcw9k/IxsMuL2bvps6xSqXTOfg9PPTqCljan92K+o5U7Qa+QqPf2bcbcMzIOl62xUL4INWRfaamCyjmAyggnqj+hcC2MxS0Ky/dqpd99mVSBsg9ZYd15q1DDKihVUKqgAAAAADcABuEbJOMH9p2ZqE7g+/PDKNWqtfSQay9GiEq1RxZiw3qtPiRxJt352t+iNRaFFhUDVTU4ttkbXUVWwt3TvjDhK1wLbana6ypFj22Y+Ak4SEpt9EHJ3ZmuvmicQlbD9CS1OtU2HLZ9E1iwPWpAbvHXLhorQyooBLMbZkk59wyEGtIJp0wuRNeiL8gagDH+ktOtRyE6U24pB6VjFTBEeyTfkSSPqJDo4p89qm4sbbgd3YZ1DUkdKw2yvGwPj/AMRLDFv0jtiFP7znPxuIAnYxuBFQcjwYbxMg9I2s7YJmob6xAK+7stuf9OqVxxUmSnKkQ/SPrh0amjTP3jb/AMo59syjBUdtrEnmTv3kC58f3vjeIrs7FnJZmNyTvJiBNP8AEZ/6zpfZFKjKxsDe3KntG9z1eJgfRwH4rb943WHHwM5sNUnUcT2wIF/W57wMrbWZ/KdkePixjVAbZAsAB2m4BzjQWHtAQpfsFiQkWq2iduAC8ZV4B2GTePYagWYKouzEADmTkI2ol59FOiOlxRqEerRW/wDnbJf9x7o6XrEk6Wi+6taL+zYdKXEC7nm5zP07p1g5kqpQjJpzuSZheOSY0ahgj2xBBaG4M84JvhvEoc4p46/E2eiViL5xxRGn3xJdIK7FuIiouUVeKtcQVYehqm8OonERAi0bnFTtUxn+xsTVPRz6QNkLhsS1rZU6hORHBWPA8jMtqJERGvGH+o9XU8QCt7gznaRYEHOYFobXHFYcBUqbSDcr+sB2HeJpOqtXSWkE2xRp0qJ/iuzKG57CAEt25Drk3BR3ZWM29NF01EoffVm5Io/qYn/bLzeVzVHQxwtNldxUqM5ZnClQRlsqAScgL8eJlgvITdyKUQ8W/wB9SHMVPLZku8Yq4baqI/uBx/Xs/wDzH2ihZB0n/D/xB8GtHy9oqtRDAX4EEdo3SNiTacdY50sjYKttO54bVh/ly+IkPEVG2WKi5Cm3baJwL9GgHIRuOgp0juVMVYTzn6cMaKmkst9OhTRuo3dwPB1mz47SoXeQO05ds8464Y1a+Nr1UN1aodk8wAFv2G0tihWyOSS6RxgIdoV4LSxIVtQbZhWi1WMrBoTYwBY5sw7RuALEARVoZgnUCxSib36OtB/ZcIu0LVKvr1OeY9Ve4fOZp6M9ADFYnacjo6NmZb5sc9gW5XHlN1tBklSoT0SwkeokdqVQJCr4qTimLJpCiYUgNic4JXiQ+VHndd8caCCPHpmp9hCIrCCCdL8QrsSDHacEETH2GQwwzgYQ4In7GFIbxt1gghe0cuyz+jbV5cdjkpVP+0oNSqL2LIhA2L9ZZQeomenEsigKAFAsAAAAALAADcOqCCZcnZaApKkdFSHBIlBYeE7woIDhlq1pEr1YIIyOGKeIAMr2sWmEpI7tcKgJORO7kBBBLY4psnN6MM1j1qq4okZrT92+ZHWflK7BBLt2SSDEWIcEKAwKhjogglkqQjYCYDBBCAImNs/KCCTk2MkXT0R4grj1UHJ6dQN3DaHmPObc7wQRJeCS7OXjK5kJSxgglorRiyu2OWEEEEYzn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205203" cy="34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Empati yapmak, </a:t>
            </a:r>
            <a:br>
              <a:rPr lang="tr-TR" dirty="0" smtClean="0"/>
            </a:br>
            <a:r>
              <a:rPr lang="tr-TR" dirty="0"/>
              <a:t>ya da doğru yerden bakmak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2" descr="h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679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Kanaat/Yetinme ya da israf etmeme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5364" name="Picture 4" descr="Yitik hazinemiz kanaa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14821"/>
            <a:ext cx="9080500" cy="45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Adalet/Hukuk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58" name="Picture 2" descr="Adalet İle İlgili Resimli Söz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4" y="1124744"/>
            <a:ext cx="8299648" cy="55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Adalet/Hukuk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06" name="Picture 2" descr="http://3.bp.blogspot.com/-MoN4TqWnGFI/UgA8F5sY0kI/AAAAAAAAEFM/KpWzcoxtoR0/s400/adalet+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2" y="1052736"/>
            <a:ext cx="7121430" cy="61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Kardeşlik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4" name="Picture 2" descr="Kardeşlik İle İlgili Söz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2" y="1052736"/>
            <a:ext cx="6621542" cy="66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Kardeşlik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248" y="5528989"/>
            <a:ext cx="7931224" cy="121237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0" name="Picture 2" descr="Kardeşlik İle İlgili Söz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0728"/>
            <a:ext cx="874008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Değerler ve Anayasa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Kuvvetler ayrımının,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Devlet </a:t>
            </a:r>
            <a:r>
              <a:rPr lang="tr-TR" dirty="0"/>
              <a:t>organları arasında</a:t>
            </a:r>
            <a:r>
              <a:rPr lang="tr-TR" b="1" dirty="0">
                <a:solidFill>
                  <a:srgbClr val="FF0000"/>
                </a:solidFill>
              </a:rPr>
              <a:t> üstünlük sıralaması anlamına gelmeyip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belli </a:t>
            </a:r>
            <a:r>
              <a:rPr lang="tr-TR" dirty="0"/>
              <a:t>Devlet yetki ve görevlerinin kullanılmasından ibaret ve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bununla </a:t>
            </a:r>
            <a:r>
              <a:rPr lang="tr-TR" dirty="0"/>
              <a:t>sınırlı </a:t>
            </a:r>
            <a:r>
              <a:rPr lang="tr-TR" b="1" dirty="0">
                <a:solidFill>
                  <a:srgbClr val="FF0000"/>
                </a:solidFill>
              </a:rPr>
              <a:t>medeni bir işbölümü </a:t>
            </a:r>
            <a:r>
              <a:rPr lang="tr-TR" dirty="0"/>
              <a:t>ve </a:t>
            </a:r>
            <a:r>
              <a:rPr lang="tr-TR" b="1" dirty="0">
                <a:solidFill>
                  <a:srgbClr val="FF0000"/>
                </a:solidFill>
              </a:rPr>
              <a:t>işbirliği </a:t>
            </a:r>
            <a:r>
              <a:rPr lang="tr-TR" dirty="0"/>
              <a:t>olduğu ve </a:t>
            </a:r>
            <a:r>
              <a:rPr lang="tr-TR" b="1" dirty="0">
                <a:solidFill>
                  <a:srgbClr val="FF0000"/>
                </a:solidFill>
              </a:rPr>
              <a:t>üstünlüğün ancak Anayasa ve kanunlarda </a:t>
            </a:r>
            <a:r>
              <a:rPr lang="tr-TR" dirty="0"/>
              <a:t>bulunduğu;</a:t>
            </a:r>
          </a:p>
        </p:txBody>
      </p:sp>
    </p:spTree>
    <p:extLst>
      <p:ext uri="{BB962C8B-B14F-4D97-AF65-F5344CB8AC3E}">
        <p14:creationId xmlns:p14="http://schemas.microsoft.com/office/powerpoint/2010/main" val="141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Türk </a:t>
            </a:r>
            <a:r>
              <a:rPr lang="tr-TR" dirty="0" smtClean="0"/>
              <a:t>vatandaşının</a:t>
            </a:r>
          </a:p>
          <a:p>
            <a:pPr marL="0" indent="0">
              <a:buNone/>
            </a:pPr>
            <a:r>
              <a:rPr lang="tr-TR" dirty="0" smtClean="0"/>
              <a:t>bu </a:t>
            </a:r>
            <a:r>
              <a:rPr lang="tr-TR" dirty="0"/>
              <a:t>Anayasadaki temel hak ve hürriyetlerden </a:t>
            </a:r>
            <a:r>
              <a:rPr lang="tr-TR" b="1" dirty="0">
                <a:solidFill>
                  <a:srgbClr val="FF0000"/>
                </a:solidFill>
              </a:rPr>
              <a:t>eşitlik ve sosyal adalet </a:t>
            </a:r>
            <a:r>
              <a:rPr lang="tr-TR" dirty="0"/>
              <a:t>gereklerince </a:t>
            </a:r>
            <a:r>
              <a:rPr lang="tr-TR" dirty="0" smtClean="0"/>
              <a:t>yararlanarak</a:t>
            </a:r>
          </a:p>
          <a:p>
            <a:pPr marL="0" indent="0">
              <a:buNone/>
            </a:pPr>
            <a:r>
              <a:rPr lang="tr-TR" dirty="0" smtClean="0"/>
              <a:t>milli </a:t>
            </a:r>
            <a:r>
              <a:rPr lang="tr-TR" dirty="0"/>
              <a:t>kültür, medeniyet ve hukuk düzeni içinde </a:t>
            </a:r>
            <a:r>
              <a:rPr lang="tr-TR" b="1" dirty="0">
                <a:solidFill>
                  <a:srgbClr val="FF0000"/>
                </a:solidFill>
              </a:rPr>
              <a:t>onurlu bir hayat sürdürme ve maddi ve manevi varlığını bu yönde geliştirme </a:t>
            </a:r>
            <a:r>
              <a:rPr lang="tr-TR" dirty="0"/>
              <a:t>hak ve yetkisine doğuştan sahip olduğu;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8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Yardımlaşma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301208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İyilik ve güzelliklerde yardımlaşma,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4" name="Picture 2" descr="http://mebk12.meb.gov.tr/meb_iys_dosyalar/07/19/970007/resimler/2013_01/k_08154511_yardm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125766" cy="40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tr-TR" dirty="0"/>
              <a:t>Topluca Türk vatandaşlarının </a:t>
            </a:r>
            <a:r>
              <a:rPr lang="tr-TR" b="1" dirty="0">
                <a:solidFill>
                  <a:srgbClr val="FF0000"/>
                </a:solidFill>
              </a:rPr>
              <a:t>milli gurur ve iftiharlarda, milli sevinç ve kederlerde,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milli </a:t>
            </a:r>
            <a:r>
              <a:rPr lang="tr-TR" dirty="0"/>
              <a:t>varlığa karşı hak ve ödevlerde, nimet ve külfetlerde ve millet hayatının her türlü tecellisinde ortak olduğu, 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birbirinin </a:t>
            </a:r>
            <a:r>
              <a:rPr lang="tr-TR" b="1" dirty="0">
                <a:solidFill>
                  <a:srgbClr val="FF0000"/>
                </a:solidFill>
              </a:rPr>
              <a:t>hak ve hürriyetlerine kesin saygı, karşılıklı içten sevgi ve kardeşlik duygularıyla </a:t>
            </a:r>
            <a:r>
              <a:rPr lang="tr-TR" dirty="0"/>
              <a:t>ve  "Yurtta </a:t>
            </a:r>
            <a:r>
              <a:rPr lang="tr-TR" b="1" dirty="0">
                <a:solidFill>
                  <a:srgbClr val="FF0000"/>
                </a:solidFill>
              </a:rPr>
              <a:t>sulh</a:t>
            </a:r>
            <a:r>
              <a:rPr lang="tr-TR" dirty="0"/>
              <a:t>, cihanda </a:t>
            </a:r>
            <a:r>
              <a:rPr lang="tr-TR" b="1" dirty="0">
                <a:solidFill>
                  <a:srgbClr val="FF0000"/>
                </a:solidFill>
              </a:rPr>
              <a:t>sulh</a:t>
            </a:r>
            <a:r>
              <a:rPr lang="tr-TR" dirty="0"/>
              <a:t>" arzu ve inancı içinde, </a:t>
            </a:r>
            <a:r>
              <a:rPr lang="tr-TR" b="1" dirty="0">
                <a:solidFill>
                  <a:srgbClr val="FF0000"/>
                </a:solidFill>
              </a:rPr>
              <a:t>huzurlu bir hayat </a:t>
            </a:r>
            <a:r>
              <a:rPr lang="tr-TR" dirty="0"/>
              <a:t>talebine hakları bulunduğu;</a:t>
            </a:r>
            <a:endParaRPr lang="tr-TR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X. Kanun önünde </a:t>
            </a:r>
            <a:r>
              <a:rPr lang="tr-TR" i="1" dirty="0" smtClean="0"/>
              <a:t>eşitlik</a:t>
            </a:r>
          </a:p>
          <a:p>
            <a:endParaRPr lang="tr-TR" dirty="0"/>
          </a:p>
          <a:p>
            <a:r>
              <a:rPr lang="tr-TR" dirty="0"/>
              <a:t>	</a:t>
            </a:r>
            <a:r>
              <a:rPr lang="tr-TR" b="1" dirty="0"/>
              <a:t>Madde 10 – </a:t>
            </a:r>
            <a:r>
              <a:rPr lang="tr-TR" dirty="0"/>
              <a:t>Herkes, dil, ırk, renk, cinsiyet, siyasi düşünce, felsefi inanç, din, mezhep ve benzeri sebeplerle ayırım gözetilmeksizin </a:t>
            </a:r>
            <a:r>
              <a:rPr lang="tr-TR" b="1" dirty="0">
                <a:solidFill>
                  <a:srgbClr val="FF0000"/>
                </a:solidFill>
              </a:rPr>
              <a:t>kanun önünde eşittir</a:t>
            </a:r>
            <a:r>
              <a:rPr lang="tr-TR" dirty="0"/>
              <a:t>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Hiçbir </a:t>
            </a:r>
            <a:r>
              <a:rPr lang="tr-TR" dirty="0"/>
              <a:t>kişiye, aileye, zümreye veya sınıfa </a:t>
            </a:r>
            <a:r>
              <a:rPr lang="tr-TR" b="1" dirty="0">
                <a:solidFill>
                  <a:srgbClr val="FF0000"/>
                </a:solidFill>
              </a:rPr>
              <a:t>imtiyaz tanınamaz.</a:t>
            </a:r>
          </a:p>
        </p:txBody>
      </p:sp>
    </p:spTree>
    <p:extLst>
      <p:ext uri="{BB962C8B-B14F-4D97-AF65-F5344CB8AC3E}">
        <p14:creationId xmlns:p14="http://schemas.microsoft.com/office/powerpoint/2010/main" val="1385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i="1" dirty="0" smtClean="0"/>
          </a:p>
          <a:p>
            <a:r>
              <a:rPr lang="tr-TR" i="1" dirty="0" smtClean="0"/>
              <a:t>I</a:t>
            </a:r>
            <a:r>
              <a:rPr lang="tr-TR" i="1" dirty="0"/>
              <a:t>.  Temel hak ve hürriyetlerin niteliği</a:t>
            </a:r>
            <a:r>
              <a:rPr lang="tr-TR" dirty="0"/>
              <a:t> </a:t>
            </a:r>
          </a:p>
          <a:p>
            <a:endParaRPr lang="tr-TR" dirty="0" smtClean="0"/>
          </a:p>
          <a:p>
            <a:r>
              <a:rPr lang="tr-TR" dirty="0"/>
              <a:t>	</a:t>
            </a:r>
            <a:r>
              <a:rPr lang="tr-TR" b="1" dirty="0"/>
              <a:t>Madde 12 – </a:t>
            </a:r>
            <a:r>
              <a:rPr lang="tr-TR" dirty="0"/>
              <a:t>Herkes, kişiliğine bağlı, dokunulmaz, devredilmez, vazgeçilmez </a:t>
            </a:r>
            <a:r>
              <a:rPr lang="tr-TR" b="1" dirty="0">
                <a:solidFill>
                  <a:srgbClr val="FF0000"/>
                </a:solidFill>
              </a:rPr>
              <a:t>temel hak ve hürriyetlere sahiptir.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… savaş </a:t>
            </a:r>
            <a:r>
              <a:rPr lang="tr-TR" dirty="0"/>
              <a:t>hukukuna uygun fiiller sonucu meydana gelen ölümler (…)dışında, kişinin yaşama hakkına, maddi ve manevi varlığının bütünlüğüne </a:t>
            </a:r>
            <a:r>
              <a:rPr lang="tr-TR" b="1" dirty="0">
                <a:solidFill>
                  <a:srgbClr val="FF0000"/>
                </a:solidFill>
              </a:rPr>
              <a:t>dokunulamaz</a:t>
            </a:r>
            <a:r>
              <a:rPr lang="tr-TR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385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kimse </a:t>
            </a:r>
            <a:r>
              <a:rPr lang="tr-TR" dirty="0"/>
              <a:t>din, vicdan, düşünce ve kanaatlerini açıklamaya zorlanamaz ve bunlardan dolayı </a:t>
            </a:r>
            <a:r>
              <a:rPr lang="tr-TR" b="1" dirty="0">
                <a:solidFill>
                  <a:srgbClr val="FF0000"/>
                </a:solidFill>
              </a:rPr>
              <a:t>suçlanamaz</a:t>
            </a:r>
            <a:r>
              <a:rPr lang="tr-TR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2035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suç </a:t>
            </a:r>
            <a:r>
              <a:rPr lang="tr-TR" dirty="0"/>
              <a:t>ve cezalar geçmişe yürütülemez; suçluluğu mahkeme kararı ile saptanıncaya  kadar kimse  </a:t>
            </a:r>
            <a:r>
              <a:rPr lang="tr-TR" b="1" dirty="0">
                <a:solidFill>
                  <a:srgbClr val="FF0000"/>
                </a:solidFill>
              </a:rPr>
              <a:t>suçlu sayılamaz</a:t>
            </a:r>
            <a:r>
              <a:rPr lang="tr-TR" dirty="0"/>
              <a:t>.</a:t>
            </a:r>
            <a:r>
              <a:rPr lang="tr-TR" baseline="30000" dirty="0"/>
              <a:t>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1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Tıbbi </a:t>
            </a:r>
            <a:r>
              <a:rPr lang="tr-TR" dirty="0"/>
              <a:t>zorunluluklar ve kanunda yazılı haller dışında, 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kişinin </a:t>
            </a:r>
            <a:r>
              <a:rPr lang="tr-TR" dirty="0"/>
              <a:t>vücut bütünlüğüne </a:t>
            </a:r>
            <a:r>
              <a:rPr lang="tr-TR" b="1" dirty="0">
                <a:solidFill>
                  <a:srgbClr val="FF0000"/>
                </a:solidFill>
              </a:rPr>
              <a:t>dokunulamaz</a:t>
            </a:r>
            <a:r>
              <a:rPr lang="tr-TR" dirty="0"/>
              <a:t>; rızası olmadan bilimsel ve tıbbi deneylere tabi tutulamaz.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6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Kimseye </a:t>
            </a:r>
            <a:r>
              <a:rPr lang="tr-TR" dirty="0"/>
              <a:t>işkence ve eziyet </a:t>
            </a:r>
            <a:r>
              <a:rPr lang="tr-TR" b="1" dirty="0">
                <a:solidFill>
                  <a:srgbClr val="FF0000"/>
                </a:solidFill>
              </a:rPr>
              <a:t>yapılamaz</a:t>
            </a:r>
            <a:r>
              <a:rPr lang="tr-TR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8762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kimse </a:t>
            </a:r>
            <a:r>
              <a:rPr lang="tr-TR" b="1" dirty="0">
                <a:solidFill>
                  <a:srgbClr val="FF0000"/>
                </a:solidFill>
              </a:rPr>
              <a:t>insan haysiyetiyle bağdaşmayan </a:t>
            </a:r>
            <a:r>
              <a:rPr lang="tr-TR" dirty="0"/>
              <a:t>bir cezaya veya muameleye tabi tutulamaz.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3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Yardımlaşma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301208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/>
              <a:t>İyilik ve güzelliklerde yardımlaşma,</a:t>
            </a:r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083074" cy="40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0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Hiç </a:t>
            </a:r>
            <a:r>
              <a:rPr lang="tr-TR" dirty="0"/>
              <a:t>kimse zorla </a:t>
            </a:r>
            <a:r>
              <a:rPr lang="tr-TR" b="1" dirty="0">
                <a:solidFill>
                  <a:srgbClr val="FF0000"/>
                </a:solidFill>
              </a:rPr>
              <a:t>çalıştırılamaz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7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kimse </a:t>
            </a:r>
            <a:r>
              <a:rPr lang="tr-TR" b="1" dirty="0">
                <a:solidFill>
                  <a:srgbClr val="FF0000"/>
                </a:solidFill>
              </a:rPr>
              <a:t>hürriyetinden </a:t>
            </a:r>
            <a:r>
              <a:rPr lang="tr-TR" dirty="0"/>
              <a:t>yoksun bırakılamaz.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65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Herkes</a:t>
            </a:r>
            <a:r>
              <a:rPr lang="tr-TR" dirty="0"/>
              <a:t>, özel hayatına ve aile hayatına </a:t>
            </a:r>
            <a:r>
              <a:rPr lang="tr-TR" b="1" dirty="0">
                <a:solidFill>
                  <a:srgbClr val="FF0000"/>
                </a:solidFill>
              </a:rPr>
              <a:t>saygı gösterilmesini </a:t>
            </a:r>
            <a:r>
              <a:rPr lang="tr-TR" dirty="0"/>
              <a:t>isteme hakkına sahiptir.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Özel </a:t>
            </a:r>
            <a:r>
              <a:rPr lang="tr-TR" dirty="0"/>
              <a:t>hayatın ve aile hayatının </a:t>
            </a:r>
            <a:r>
              <a:rPr lang="tr-TR" b="1" dirty="0">
                <a:solidFill>
                  <a:srgbClr val="FF0000"/>
                </a:solidFill>
              </a:rPr>
              <a:t>gizliliğine </a:t>
            </a:r>
            <a:r>
              <a:rPr lang="tr-TR" dirty="0"/>
              <a:t>dokunulamaz. </a:t>
            </a:r>
          </a:p>
        </p:txBody>
      </p:sp>
    </p:spTree>
    <p:extLst>
      <p:ext uri="{BB962C8B-B14F-4D97-AF65-F5344CB8AC3E}">
        <p14:creationId xmlns:p14="http://schemas.microsoft.com/office/powerpoint/2010/main" val="5091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Herkes</a:t>
            </a:r>
            <a:r>
              <a:rPr lang="tr-TR" dirty="0"/>
              <a:t>, kendisiyle ilgili </a:t>
            </a:r>
            <a:r>
              <a:rPr lang="tr-TR" b="1" dirty="0">
                <a:solidFill>
                  <a:srgbClr val="FF0000"/>
                </a:solidFill>
              </a:rPr>
              <a:t>kişisel verilerin korunmasını </a:t>
            </a:r>
            <a:r>
              <a:rPr lang="tr-TR" dirty="0"/>
              <a:t>isteme hakkına sahiptir. </a:t>
            </a:r>
          </a:p>
        </p:txBody>
      </p:sp>
    </p:spTree>
    <p:extLst>
      <p:ext uri="{BB962C8B-B14F-4D97-AF65-F5344CB8AC3E}">
        <p14:creationId xmlns:p14="http://schemas.microsoft.com/office/powerpoint/2010/main" val="21888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/>
              <a:t>Kimsenin konutuna </a:t>
            </a:r>
            <a:r>
              <a:rPr lang="tr-TR" b="1" dirty="0">
                <a:solidFill>
                  <a:srgbClr val="FF0000"/>
                </a:solidFill>
              </a:rPr>
              <a:t>dokunulamaz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00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Herkes</a:t>
            </a:r>
            <a:r>
              <a:rPr lang="tr-TR" dirty="0"/>
              <a:t>, haberleşme hürriyetine  sahiptir. Haberleşmenin  </a:t>
            </a:r>
            <a:r>
              <a:rPr lang="tr-TR" b="1" dirty="0">
                <a:solidFill>
                  <a:srgbClr val="FF0000"/>
                </a:solidFill>
              </a:rPr>
              <a:t>gizliliği </a:t>
            </a:r>
            <a:r>
              <a:rPr lang="tr-TR" dirty="0"/>
              <a:t>esastır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34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/>
              <a:t>Herkes, </a:t>
            </a:r>
            <a:r>
              <a:rPr lang="tr-TR" b="1" dirty="0">
                <a:solidFill>
                  <a:srgbClr val="FF0000"/>
                </a:solidFill>
              </a:rPr>
              <a:t>vicdan, dini inanç ve kanaat </a:t>
            </a:r>
            <a:r>
              <a:rPr lang="tr-TR" dirty="0"/>
              <a:t>hürriyetine sahiptir.</a:t>
            </a:r>
          </a:p>
        </p:txBody>
      </p:sp>
    </p:spTree>
    <p:extLst>
      <p:ext uri="{BB962C8B-B14F-4D97-AF65-F5344CB8AC3E}">
        <p14:creationId xmlns:p14="http://schemas.microsoft.com/office/powerpoint/2010/main" val="24831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/>
              <a:t>Kimse, ibadete, dini ayin ve törenlere katılmaya, dini inanç ve kanaatlerini açıklamaya </a:t>
            </a:r>
            <a:r>
              <a:rPr lang="tr-TR" b="1" dirty="0">
                <a:solidFill>
                  <a:srgbClr val="FF0000"/>
                </a:solidFill>
              </a:rPr>
              <a:t>zorlanamaz</a:t>
            </a:r>
            <a:r>
              <a:rPr lang="tr-TR" dirty="0"/>
              <a:t>;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dini </a:t>
            </a:r>
            <a:r>
              <a:rPr lang="tr-TR" dirty="0"/>
              <a:t>inanç ve kanaatlerinden dolayı </a:t>
            </a:r>
            <a:r>
              <a:rPr lang="tr-TR" b="1" dirty="0">
                <a:solidFill>
                  <a:srgbClr val="FF0000"/>
                </a:solidFill>
              </a:rPr>
              <a:t>kınanamaz ve suçlanamaz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91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ne sebep ve amaçla olursa olsun kimse, düşünce ve kanaatlerini açıklamaya </a:t>
            </a:r>
            <a:r>
              <a:rPr lang="tr-TR" b="1" dirty="0">
                <a:solidFill>
                  <a:srgbClr val="FF0000"/>
                </a:solidFill>
              </a:rPr>
              <a:t>zorlanamaz</a:t>
            </a:r>
            <a:r>
              <a:rPr lang="tr-TR" dirty="0"/>
              <a:t>;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düşünce </a:t>
            </a:r>
            <a:r>
              <a:rPr lang="tr-TR" dirty="0"/>
              <a:t>kanaatleri sebebiyle </a:t>
            </a:r>
            <a:r>
              <a:rPr lang="tr-TR" b="1" dirty="0">
                <a:solidFill>
                  <a:srgbClr val="FF0000"/>
                </a:solidFill>
              </a:rPr>
              <a:t>kınanamaz ve suçlanamaz.</a:t>
            </a:r>
          </a:p>
        </p:txBody>
      </p:sp>
    </p:spTree>
    <p:extLst>
      <p:ext uri="{BB962C8B-B14F-4D97-AF65-F5344CB8AC3E}">
        <p14:creationId xmlns:p14="http://schemas.microsoft.com/office/powerpoint/2010/main" val="29787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Herkes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düşünce ve kanaatlerini </a:t>
            </a:r>
            <a:r>
              <a:rPr lang="tr-TR" dirty="0"/>
              <a:t>söz, yazı, resim veya başka yollarla </a:t>
            </a:r>
            <a:r>
              <a:rPr lang="tr-TR" b="1" dirty="0">
                <a:solidFill>
                  <a:srgbClr val="FF0000"/>
                </a:solidFill>
              </a:rPr>
              <a:t>tek başına veya toplu olarak </a:t>
            </a:r>
            <a:r>
              <a:rPr lang="tr-TR" dirty="0"/>
              <a:t>açıklama ve yayma hakkına sahiptir. </a:t>
            </a:r>
          </a:p>
        </p:txBody>
      </p:sp>
    </p:spTree>
    <p:extLst>
      <p:ext uri="{BB962C8B-B14F-4D97-AF65-F5344CB8AC3E}">
        <p14:creationId xmlns:p14="http://schemas.microsoft.com/office/powerpoint/2010/main" val="7321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Yardımlaşmama !...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528989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Kötülük ve düşmanlık yapmada yardımlaşmama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66" name="Picture 2" descr="http://t0.gstatic.com/images?q=tbn:ANd9GcSOKvLp5iD4XwiHvg4Su9C-xVsSd4JOmhNe_O4-EjS1cLJm28R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23734"/>
            <a:ext cx="5400600" cy="42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Düzeltme </a:t>
            </a:r>
            <a:r>
              <a:rPr lang="tr-TR" dirty="0"/>
              <a:t>ve cevap hakkı, ancak kişilerin </a:t>
            </a:r>
            <a:r>
              <a:rPr lang="tr-TR" b="1" dirty="0">
                <a:solidFill>
                  <a:srgbClr val="FF0000"/>
                </a:solidFill>
              </a:rPr>
              <a:t>haysiyet ve şereflerine dokunulması </a:t>
            </a:r>
            <a:r>
              <a:rPr lang="tr-TR" dirty="0"/>
              <a:t>veya kendileriyle ilgili </a:t>
            </a:r>
            <a:r>
              <a:rPr lang="tr-TR" b="1" dirty="0">
                <a:solidFill>
                  <a:srgbClr val="FF0000"/>
                </a:solidFill>
              </a:rPr>
              <a:t>gerçeğe aykırı yayınlar </a:t>
            </a:r>
            <a:r>
              <a:rPr lang="tr-TR" dirty="0"/>
              <a:t>yapılması hallerinde tanınır ve kanunla düzenlenir.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6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Herkes</a:t>
            </a:r>
            <a:r>
              <a:rPr lang="tr-TR" dirty="0"/>
              <a:t>, meşru vasıta ve yollardan faydalanmak suretiyle yargı mercileri önünde davacı veya davalı olarak iddia ve savunma ile </a:t>
            </a:r>
            <a:r>
              <a:rPr lang="tr-TR" b="1" dirty="0">
                <a:solidFill>
                  <a:srgbClr val="FF0000"/>
                </a:solidFill>
              </a:rPr>
              <a:t>adil yargılanma </a:t>
            </a:r>
            <a:r>
              <a:rPr lang="tr-TR" dirty="0"/>
              <a:t>hakkına sahiptir</a:t>
            </a:r>
            <a:r>
              <a:rPr lang="tr-TR" baseline="30000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2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Kimse</a:t>
            </a:r>
            <a:r>
              <a:rPr lang="tr-TR" dirty="0"/>
              <a:t>, işlendiği zaman yürürlükte bulunan kanunun </a:t>
            </a:r>
            <a:r>
              <a:rPr lang="tr-TR" b="1" dirty="0">
                <a:solidFill>
                  <a:srgbClr val="FF0000"/>
                </a:solidFill>
              </a:rPr>
              <a:t>suç saymadığı bir fiilden dolayı cezalandırılamaz; </a:t>
            </a:r>
          </a:p>
        </p:txBody>
      </p:sp>
    </p:spTree>
    <p:extLst>
      <p:ext uri="{BB962C8B-B14F-4D97-AF65-F5344CB8AC3E}">
        <p14:creationId xmlns:p14="http://schemas.microsoft.com/office/powerpoint/2010/main" val="14491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kimseye </a:t>
            </a:r>
            <a:r>
              <a:rPr lang="tr-TR" dirty="0"/>
              <a:t>suçu işlediği zaman kanunda o suç için konulmuş olan cezadan </a:t>
            </a:r>
            <a:r>
              <a:rPr lang="tr-TR" b="1" dirty="0">
                <a:solidFill>
                  <a:srgbClr val="FF0000"/>
                </a:solidFill>
              </a:rPr>
              <a:t>daha ağır bir ceza verilemez.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26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Suçluluğu </a:t>
            </a:r>
            <a:r>
              <a:rPr lang="tr-TR" dirty="0"/>
              <a:t>hükmen sabit oluncaya kadar, </a:t>
            </a:r>
            <a:r>
              <a:rPr lang="tr-TR" b="1" dirty="0">
                <a:solidFill>
                  <a:srgbClr val="FF0000"/>
                </a:solidFill>
              </a:rPr>
              <a:t>kimse suçlu sayılamaz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73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Hiç </a:t>
            </a:r>
            <a:r>
              <a:rPr lang="tr-TR" dirty="0"/>
              <a:t>kimse </a:t>
            </a:r>
            <a:r>
              <a:rPr lang="tr-TR" b="1" dirty="0">
                <a:solidFill>
                  <a:srgbClr val="FF0000"/>
                </a:solidFill>
              </a:rPr>
              <a:t>kendisini </a:t>
            </a:r>
            <a:r>
              <a:rPr lang="tr-TR" dirty="0"/>
              <a:t>ve kanunda gösterilen </a:t>
            </a:r>
            <a:r>
              <a:rPr lang="tr-TR" b="1" dirty="0">
                <a:solidFill>
                  <a:srgbClr val="FF0000"/>
                </a:solidFill>
              </a:rPr>
              <a:t>yakınlarını suçlayan </a:t>
            </a:r>
            <a:r>
              <a:rPr lang="tr-TR" dirty="0"/>
              <a:t>bir beyanda bulunmaya veya bu yolda delil göstermeye </a:t>
            </a:r>
            <a:r>
              <a:rPr lang="tr-TR" b="1" dirty="0">
                <a:solidFill>
                  <a:srgbClr val="FF0000"/>
                </a:solidFill>
              </a:rPr>
              <a:t>zorlanamaz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9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Ceza </a:t>
            </a:r>
            <a:r>
              <a:rPr lang="tr-TR" dirty="0"/>
              <a:t>sorumluluğu </a:t>
            </a:r>
            <a:r>
              <a:rPr lang="tr-TR" b="1" dirty="0">
                <a:solidFill>
                  <a:srgbClr val="FF0000"/>
                </a:solidFill>
              </a:rPr>
              <a:t>şahsidir</a:t>
            </a:r>
            <a:r>
              <a:rPr lang="tr-TR" dirty="0"/>
              <a:t>.</a:t>
            </a:r>
            <a:r>
              <a:rPr lang="tr-TR" b="1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52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Aile</a:t>
            </a:r>
            <a:r>
              <a:rPr lang="tr-TR" dirty="0"/>
              <a:t>, Türk toplumunun temelidir  ve eşler arasında </a:t>
            </a:r>
            <a:r>
              <a:rPr lang="tr-TR" b="1" dirty="0">
                <a:solidFill>
                  <a:srgbClr val="FF0000"/>
                </a:solidFill>
              </a:rPr>
              <a:t>eşitliğe </a:t>
            </a:r>
            <a:r>
              <a:rPr lang="tr-TR" dirty="0"/>
              <a:t>dayanır. </a:t>
            </a:r>
          </a:p>
        </p:txBody>
      </p:sp>
    </p:spTree>
    <p:extLst>
      <p:ext uri="{BB962C8B-B14F-4D97-AF65-F5344CB8AC3E}">
        <p14:creationId xmlns:p14="http://schemas.microsoft.com/office/powerpoint/2010/main" val="25668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çocuk, </a:t>
            </a:r>
            <a:r>
              <a:rPr lang="tr-TR" b="1" dirty="0">
                <a:solidFill>
                  <a:srgbClr val="FF0000"/>
                </a:solidFill>
              </a:rPr>
              <a:t>korunma ve bakımdan yararlanma</a:t>
            </a:r>
            <a:r>
              <a:rPr lang="tr-TR" dirty="0"/>
              <a:t>, yüksek yararına açıkça aykırı olmadıkça, ana ve babasıyla kişisel ve doğrudan ilişki kurma ve sürdürme hakkına sahiptir.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1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Kimse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eğitim ve öğrenim </a:t>
            </a:r>
            <a:r>
              <a:rPr lang="tr-TR" dirty="0"/>
              <a:t>hakkından yoksun bırakılamaz. </a:t>
            </a:r>
          </a:p>
        </p:txBody>
      </p:sp>
    </p:spTree>
    <p:extLst>
      <p:ext uri="{BB962C8B-B14F-4D97-AF65-F5344CB8AC3E}">
        <p14:creationId xmlns:p14="http://schemas.microsoft.com/office/powerpoint/2010/main" val="42033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Şefkatle Yardımlaşma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301208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Yardım yaparken şefkatle yapma, başa kakmama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 descr="afrikalı çocuklar, fak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2604"/>
            <a:ext cx="5822454" cy="384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Kimse</a:t>
            </a:r>
            <a:r>
              <a:rPr lang="tr-TR" dirty="0"/>
              <a:t>, yaşına, cinsiyetine ve gücüne uymayan işlerde </a:t>
            </a:r>
            <a:r>
              <a:rPr lang="tr-TR" b="1" dirty="0">
                <a:solidFill>
                  <a:srgbClr val="FF0000"/>
                </a:solidFill>
              </a:rPr>
              <a:t>çalıştırılamaz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6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Değerler ve Anayasa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Devlet</a:t>
            </a:r>
            <a:r>
              <a:rPr lang="tr-TR" dirty="0"/>
              <a:t>, çalışanların yaptıkları </a:t>
            </a:r>
            <a:r>
              <a:rPr lang="tr-TR" b="1" dirty="0">
                <a:solidFill>
                  <a:srgbClr val="FF0000"/>
                </a:solidFill>
              </a:rPr>
              <a:t>işe uygun adaletli bir ücret </a:t>
            </a:r>
            <a:r>
              <a:rPr lang="tr-TR" dirty="0"/>
              <a:t>elde etmeleri ve diğer sosyal yardımlardan yararlanmaları için gerekli tedbirleri 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4536504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pPr marL="0" indent="0" algn="ctr">
              <a:buNone/>
            </a:pPr>
            <a:r>
              <a:rPr lang="tr-TR" sz="20000" b="1" dirty="0" smtClean="0"/>
              <a:t>. . .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68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İlgiyle izlediğiniz için teşekkürler 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23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Saygı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528989"/>
            <a:ext cx="7931224" cy="1212379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Kutsal değerlere saygılı olmalıyız. Başkalarının kutsallarına saygı göstermesek bile kötü söz söylememek gerektiğinin bilincinde olmalıyız.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0" name="Picture 2" descr="http://ilgiliforum.com/resim/2006/11/127/3104_bayraga_saygi_digerlerine_orne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320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tr-TR" dirty="0" smtClean="0"/>
              <a:t>Doğaya Saygı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301208"/>
            <a:ext cx="7931224" cy="1212379"/>
          </a:xfrm>
        </p:spPr>
        <p:txBody>
          <a:bodyPr>
            <a:normAutofit/>
          </a:bodyPr>
          <a:lstStyle/>
          <a:p>
            <a:r>
              <a:rPr lang="tr-TR" dirty="0" smtClean="0"/>
              <a:t>İçinde yaşadığımız doğaya ne kadar saygılıyız.</a:t>
            </a:r>
            <a:endParaRPr lang="tr-TR" dirty="0"/>
          </a:p>
        </p:txBody>
      </p:sp>
      <p:sp>
        <p:nvSpPr>
          <p:cNvPr id="4" name="AutoShape 2" descr="data:image/jpeg;base64,/9j/4AAQSkZJRgABAQAAAQABAAD/2wCEAAkGBxQREBQUEhQUFRUUFRUVFhgVFRUXGBUVFhUXFhQVFxcYHSggGBolHRUUITEhJSorLy4uFx8zODMsNygtLisBCgoKDg0OGxAQGy4kICUsLCwsLCwsLCwsLCwsLCwsLCwsLCwsLCwsLCwsLCwsLCwsLCwsLCwsLCwsLCwsLCwsLP/AABEIALABHgMBEQACEQEDEQH/xAAbAAABBQEBAAAAAAAAAAAAAAAAAgMEBQYBB//EAEwQAAIBAgMCCAsDCQcEAgMAAAECAwARBBIhBTEGEyJBUWGRkxUWMlJTVHGBkqHSF9HTBxQjM0JicrGyJHSCwcLh8DVEc/FDooOzxP/EABoBAQADAQEBAAAAAAAAAAAAAAABAgMEBQb/xAA2EQACAQIEBAUDAwMEAwEAAAAAAQIDEQQSIVETFTFSBRQyQWEicbGBkaEWM0IjQ3LBNNHwBv/aAAwDAQACEQMRAD8A1NekcIUBmNqcMUhkdFjLlJBEeWqlnIBso1013tbnrlqYuMJ5LM6aeFlOGe6FbO4UtOpZIV5LFGBm3MtrjRCDvGoJrkreLU6MrSTOqj4VUqxvFoleGZPQr3x/DrLnlDZm3JK+6OjbEvoV74/h1PPKGzI5JX3R3wvL6FO+P4dOeUNmOS1t0d8LS+hTvj+HTndHZjktfdHfCkvoE74/h1PO6OzHJa26DwpN6BO+P4dOd0dmRyWtug8KTegTvj+HTndHZjk1bdB4Um9AvfH8OnO6OzHJa26DwnN6Be+P4dOd0dmOS1t0HhOb0C98fw6c7o7MclrboPCc3oF74/h053R2Y5NW3QeE5vQL3x/Dpzujsxyatug8JzegXvj+HTndHZjk1bdB4Tm9AvfH8OnO6OzHJa26DwnN6Be+P4dOd0dmOTVt0HhOb0C98fw6c7o7McmrboPCc3oF74/h053R2Y5NW3QeE5vQL3x/Dpzujsxyatug8KTegTvj+HTndHZjktbdB4Tm9AvfH8OnO6OzHJq26DwnN6Be+P4dOd0dmOS1t0HhSb0C98fw6c7o7MclrboPCk3oE74/h053R2Y5NW3QeFJvQJ3x/DpzujsxyWtujnhWX0Kd8fw6c7o7MnktfdHPC0voU74/h1HO6GzHJa26DwxL6FO+P4dOeUNmOS190c8MyehXvj+HUc8obMnklfdHPDUnoV74/h057Q2Y5JX3RnMb+eyTs904ssLJx0y5UC2KgoALk63sTXLV8XpTd05I6KXhNSC1SZfcCcXJLhm45szRzSx338lCABc6t7TqeevcwtRzpps8XE01CbRoK6DAKAKAxiQK02JzKp/tD7wD+yvTXyHjE5RxDs7H1nhMIyw6uiHwaFvzq3rcv8krmx2vD/4o6cHpn/5MuhXEdooVJAsVJAtasBYoQR9q4wwwvKFDcWrMQSRfKCbA2PRW1GCnNRfuZVZuEHJeyuROD22XxeH45I0UksArOeY28oLp2VvXw8KM8rb/AGObD4iVaOZI7sDhPFi3aMBo5UvmRrcxAJDDQi5qK+ElSWa90KOLjUlkasyyXakBz2kUiPyyvKCW35iNF3HfWXAqaadenybceGuvTqOvjIQiuXTIxAVswIYnQBbbyeqoVGblltqS60FHNfQdWVCSL2ygE3BWwN7E35tDUOnJEqomVW09vRR4aSeErMsfQSFY6aBwCL61vTwsnNQnpcwqYqKg5w1sPbK2skuETEy5YVYXOZxZdSLZja9Vq4dxq8OOpNHEKdPiS0JYxsN0UuAZP1Ya65/4M1s28bumqOhPXTp1+DTjQ016jePx8cLqhKl33IGHGHoKpzjfrpuqaVB1E37b+xFWuoWTEYHakUsjRjR08pLMWX+OwsvbrVqmGlCObqtysMTGUsvvsEO2MM+fLKp4vywA111tqLXqJYapG111JWJpttJ6oTLtrDLxeaVRxwvHo1nBNuSba6kUWGqu9l06h4mmrNvr0HG2pAJ+IMgEp3IQQTpfo6Najy9TJntoS8RBTyN6k0oKxNiD4RhJYB1Yp5eW7ZP4it7e+tODOydupnxoXav0IG3duLBhTiIwsyjL5L6HMwGjAHprSjh3Orw5aGdbEKNJ1I6kTHcImTApilhz5whKBvJDC982XUDTm560jhU6zpORR4qXA4qj+hb4aUvGrMuQsoJUm+UkXteuSpFRk0nc6qcnKKbVjpqhoINQSJNQSINQSJqrByqkiuAf6ib+94j+oV95gP7K+y/B8Pjv7z+7NLXYcgUAUBkIP12J/vD/ANK18b41/wCQz67wf/xyBwb/AO6/vcv8krHG9Kf/ABR0YP8Az/5MuRXEdgoVJAsVJAtasBYoQR9q4MzwvEGCh1ZSSuawYWuBmHTW1GcYTUn7GVWDnBxXvoROD+xmwkHFLKrWJIYxHnN9wet6+IhVnmaf7nPh8NKjHKmd2HwagwrM4LPI9wzudSGNyABYAVFbGTqK3RbE0sHGnLM9XuM7O4Mph4Z4YpTknBBzLmZQylTlII5jzirTxnEcZSWqK08Hw8yi+pKw+wYUwq4YAPGpJIlXPmJuSdLZTc7xuqksXJ1OJ0fwWhhIxp8PqvkZw3BqJI5ouMkMUyheLztlQA3uuYsQT7avPGttNLVe5WGCirq+j9hqDg4Vwb4Tj7xtex4rlqCQSCc9jrfmG+pljIuoqmXVfJWOCcabpp6MXNwZjfArhHkYqnkuAARrfUXINR5xqtxUifJLg8Jsex+w1nOH42QlcPYqFXLmICgZjmOnJ5rVEcVkcnFastPC54xhJ6IY27hJJMXFLGkYyIf0jK2a9zZbxuHI13EW15+bTDVoRpuMn19jPE0JSnFxXT3HNkwyRYhnMUJ40EySqZQ9xbKtpCSR1Cw0qK9SlKFlJ6dF7E0qVRVMziterDg9sP8ANJppOND8cxYji8ttSbA5z09FUr4pVIKNuhalhXCq6l+orhLsFcY8L8YY2hN15IYHVTqLjzRz1GHxXBTVr3JxGEVa2trDEnB0tj1xhmGZQBkEWhsuU2Oe4+daLGRVF0rfyZywUnVVS5ozKK4bndYz+yuDqYVZUhkISW9w65itxbQgjm6a66mL4lnNao5aeE4beV9RiTgpGMCcJHIVVmDF2XMb3UmwBAHkirLG3rcWS/Qr5JKi6SfX3JcWy3TCJAkygoAucxBgQBzozEdHPWcq8JVXUa/S5pChKFLhp/rYsUBCgE3IGpta55zbmrmk03dHTFNJJnDVS42agCTUEiDUEiaqwcqpIrgH+om/veI/qFfeYD+yvsvwfD47+8/uzS12HIFAFAZafATxzTFYjIskhdSjoCLqAQwci2oO69eB4j4ZUr1c8We74f4jToUskjmw+DJCyNMXRpJXkyxymyhrWBtoW05q7KXh0HBKqrtKxyVfEJqbdJ2Tdyy8XY/ST981a8sw/aZ8yxHcHi9H6Sfvmpy3D9o5liO474vx+kn75qctw/aOY4juO+L8fpJ++anLcP2jmWI7g8AJ6Sfvmpy3D9o5liO4PACekn75qctw/aOZYjuDwAnpJ++anLcP2jmWI7g8AJ6Sfvmpy3D9o5liO4PAEfpJ++anLcP2jmWI7g8AR+kn75qctw/aOY4juDwAnpJ++anLcP2jmWI7g8AJ6Sfvmpy3D9o5jiO4PACekn75qctw/aOY4juDwAnpJ++anLcP2jmOI7iNFs2FpGQSz3Xf+ma19bj2i1Ty3D9pd43FKOa5J8AJ6SfvmqOW4ftKcxxHcHgBPST981OW4ftHMcR3B4AT0k/fNTluH7RzLEdweAE9JP3zU5bh+0cyxHcHgBPST981OW4ftHMsR3B4AT0k/fNTluH7RzLEdweAE9JP3zU5bh+0cyxHcHgBPSYjvmpy3D9o5jiO4PACekxHfNTl2H7RzHEdweAE9JP3zU5bh+0cyxHcc8X4/ST981OW4ftHMsR3B4vR+kn75qctw/aOZYjuOeLsfpJ++anLcP2jmWI7g8XY/Pn75qjlmH7RzLEdxzxcj8+fvnpyzD9o5liO4sNnYCOBMkS5VuTvJJJ3sSdST012U6agrI5J1HN3ZJq5QKAKA6keY2rnxWfJ9LsbUMub6kMvE40v7685Rr+82dlqfaRZMC5N+OcdQNaxdRdZMi0O1EiHDkb3Y+01bNPuZGWOw8E6z21PEluRkjsLBA6PfVZ1pxV7hUot9BEk4BGgI56wWLnfqaPDx2JSzxEaWvXVxZbmPCWxIhiUjyRTiz3J4cdh0wJa5AA6einFnuRw47Hlv5QeE6xEDC4oZgSCsTBrW5ja4FZ06lS7uy0oQtojJfaBiwLK/vcBj7uYfOrqU76yZDUH0iQG4YY4/wDcyf8A1/yFX4ktyuSOxZ8F+E+LkxsCPiJGVpFDAkWI6DpVoTk5LUrKEbHstdhylNtvaeW8aHlftHzR0Dr/AJVeMbnTRo5tWZ1XKm40IrQ7bJqxqdj7TEy2OjjeOnrFZNWPPrUsjuuhY1UxNBBgoXAKFT0g2NcjqSv1OtQjsVRjUTPGd4NxfcQ2oA6bbqjPLcnJHYlw4dSbFRU55bkZI7EqLAof2RTPLcZI7EDhJioMHBxki2BYICqlrM2gvbcP/W80c5bk5I7FbhJVljV0YEMLg/8AutlJtGLirjptU3ZGVD+w0VmZXGbda/v/ANqpKTReEUy/bBRA/q0rPPLc0yR2GMXhIlQ8lQToKZ5bkZI7ERoUC+RmPMBz++o4ktyckdiLisO0iMoi4pipCte+U20PXrTPNjhxK3YfB+SEZsRiZMRJbd5Ma+xRqT1k+4Ui5LqyHCOw6K7DkCgCgCgI2OxBjW6765cXJxhdG+GV5EPZu1GkZg1rjdXn0qrl1O6cEuhNMx6RW1yhwMTzn3VVyt1JUW+giSVVQuzaDTfrfmAHOa5pV76I6YUO4YSS66g6jUCru8o2ZnpGV0ZnhHHMRaJnY+a3JYX/AHhv99q50o03qd0KmdWsVmxYsaubOzix0JN7dWu+tZYiK9JRYdP1F4OG+Iw9uMSORV3+UrEe0G1/dV4VsxlUwqjqXO3OCsG2sGZsHNOkltI5JXaIsBfKyMSFvccpdOrfXRGVzhlFxPB8Vhnido5FKOjFWU71YGxFXKjVAFAXHA7/AKhhv/KtWp+pFZ+lntO2No5BkU8sjf5oPP7eivSjG5lRpZnd9DNv/wA6zzmtTvSsMvUMkbSUowZTYjUVVlZJNWZsNj7TE6cwceUP8x1Vm0edVpuDNkYlYAsANBr+0dOquF9TpXQp9szwQLxk0hHMul3YiwAVRqx1HV06VSUlHVl4wctEVMPCy5H6BgvnM6q3wAEf/asuOjfy73LaDhAWvxcZI52NtPcN/bUutsIYe71YjFuZlOY8YDoY2AseoruNYupJnSqUF0RDwOFjW4jUR3Iuq6C/Tl3D3b6vTryiZVMPCXwTOKsSDXZCvGRw1MPOL3FbKcDEKBz3HYNP5VeXQzjozRyOAeisjUzHCnGScjigzXYrZeewuSNND135qzqX9jWllv8AUd2Y0zEX4xQDqCWA/nrWcIzvqb1JU8uhdhSa6bHGK4nQ+ypSIZnRXWcQUAUAUBnOHW1ThcMHC5+WBa9t/uNc+KhmhY3w8rSPPoeHTq2YQr8Z+mvPjQyu9zslVurWHvtCkvcwrb+M/Lk1o4Mqpnp2yceJYUkjByOLjdf3615FWc1JqR6UIxtdDxwim99L9fP01SM2tSz10IuITL5JPz7LjdV3iJdBGjHqRzmtyMino5/bWTdzZKxXS4WTMczHXo1H8qsrF7jXgFZPLkBHOAAD7Oqrqo49CJK53g9t+PATuqliMhQKPJH7Sk9dwe2uyhKXVnHiqcVojGflPxCS4pJlZS8kd5ApBswta4G46nf0V2RdzzpKzMnhoHlbLGjOx3Kilj2CpKmn2f8Ak9xsnKkQQr0yHX4Fue21Vc0iyg2a3YPACLDSxStNJI6MGFgqrfrGpPbU0p3mhUhaLJcxu7k+e39Rr24dDSn6UMvUly2wfBtpUVuNRcwuFyTObf4EIv0gHTnrnnWyu1irkUm1MJxMrxk3KG18rLf3MARV4vMrkkjgyv6f2Kf5gVEuhlWX0M20m30vr/zSvNlLUpFGM4RbTSTELMGLZBYIytZd1yultefduFctT6nc7KTyqzIUO2opWILhGB8kkA/Os7G17mj2Di1AID6k6A6j5ULotGmAN2sD0g/z/wCe+psQIO0Iz5ZU2/aDWI94NxU2Fx0Y1VF0YyqeZcrEDpuN4/5rUKDbKuSjqyHhOPadZI42Mec8o2BA1GoJuD1Wr0Ieix5s9Ztj20psapIjhZwefMBbqsTVXcGgwgWNFUBgAOcEn3npq6RFx44xANWUe0gVNiBceLU7iD7CKAc44WPsNSiDOiuk5AoAoAoDFflYP9iX/wAi1jX9JrR6nkNcp0ir0B7H+TrFA4GJCb5c2l/3zXk4uNqlz0sO7wRppW0J1A9grlubpFHtTaYCkB1U9Jtp7gaRV/Y2jEjxsHXVY5l/iGb3Aiw7aslb4EiDj1RNY1nRjpyWdgPaAWFaRu+pCsupWkNxlmmYISAzKg4y37pJsPbb3VtBx90VqZ2vpZvsHwdwojKiFCGBBLDMxB33Ztb10o8yTbepT4D8meBicsVkl1uFke6r7lAze+9aZ2Z5Ua7B4SOFcsSJGo5kUKOwVUkVOLi1QySsij+Rq9D1orV9LMtJ5Tfxt/Ua9+HQmHpQ2Truv1dPZRljW4PBpJGjDDsiogkZzi5Io1Jvyr5Dyjbmud1+auOUmm1f+CjZltv4ZxIzlQFdtLSCTeLgkk5tRrdgOfTSw2g1axZHODP6/wDw/wCoVL6Gdb0M1UmHB3D768mXUmPQzPCDCEMDb9Gd5Ubjp5Vc1RM6qLRWrhUHkqCPZWNjouWOzcKoOa2oOlrC1ST1LeHGSo2YOwO6xYsD/ha4+VXVSSKOnFljBt6QeWkRHSVyntUgfKtFXfujJ4dPoyxw3CGInWJh1qVPyIFaLELYyeHluWEW2MOTYcZ8C/fW3EOd02nYe8Iw9EnYv1U4gyMgYzbsCEApJrz8kDtuaji2LKk2Lj2pCw8l/cVNFVIdNjM+JhP/AMOb+LJ9Jq3FI4ZGd4v2YAP4ZMn9K1Kqu5Dp6DddxwBQBQBQGK/KwL4Jf/ItY1/Sa0fUeRAVynSKC1INhsfZo/N45BM8VgS1joQSea+h3VzTs3Zo6qUpJKxekSlBaeQFrCOPy3YkaXJO/p5hrXC8t9InpKMoq7F4LZuMVwqyRs37QyFgntN9T/On0S9rFXOSWrLA4aRpRHkiex5ZU5CvQWZQfhBpGnm6FZVMiu+pOTZRDFdwPQ7n2+VV1Q3M5YlW0JeH2YAdSTqN9ub3VrGkl0MZYiUlYvsPGQK1SOdsftSwuBoLkHjGYnW1qgkrnV1lF3GU8wG+r0U+IitS2Rmek8pv42/qNe/HoTD0oaepLmq2bhx+bx5kw1iMwzjFuSb+UeK5Ia43bxXFUl9b6/wZt6mX4QD+0yeTvXyQwXyF3B+Vb261vT9JZdBXBn9f/h/1Cj6Gdb0M1PFgeUxJ6L2+Qrxm9TVLREKbWQ66DS3u1v01S5oloEeEjvfIvYKiyJuxTYK3kG3V91VlHYvGduo1LHl3jXpNZtNGykmNxAHU6/yootkSmkPitoxSOec3LoStmjUn2VdszylkRS4sQdp4UOoPOKrLUvDQYw2GK89VirFpyTJLPbfV8xlY6slWi9SGtB6vWPJCgCgCgKThTsZMZEIpHMYzBgwF9RzVx42tw4XabXwaU3ZmaH5L4T/3L/APury+ZUtmbcT4FL+SuLnxTfAPuqOZ0tmOJ8F5DwJjEfF8cCtrWyvzG419tUePoPc0jiHHoh6DgaqNmScgkZSQGvbnAJBK357Vm8Zh3udC8Rqe6JXgUKMtyF/duAekkg31666qNTC1tM1vuY+dmndEjD4QILLYDqFejHCq2jMpYtt3aFNCSQcw06v96l4P5Hmvg60bE3zD4f8AenlPkjzPwTEnsN1T5X5I8x8Cvzjq+dPKfI8x8CTP1U8r8jzHwR8nKJvv5qjynyT5n4I8uDuytm8k33VaOFyyTuRLEXVrGYk8p/42/qNelDodcPShp6kuanZuJRIIs82ITMLD+0ywoCN4CrGQF18q5vz2riqRbk7JfsZsy+33DYmQq2cZtGzmTMAAL5yAW9tbw9JZC+DP6/8Aw/6hR9DOt6GahUa+63ZrXkuhUv0JVenbqRIsLIGNwDqTcHpqnl6uxp5iluSBE3R/Kp8vV2HmKW4/HH01Pl6mxXj09xGKwwdbEX5x7ah4epsSsRTXuQ1wjj9n+VWVCovYPEU9zv5s/m/MU4FTYjj09yVgoyo1GtR5epsPMU9ycHv7ayqf6fqaX6mkZKfp1/QRIhI3HsNZ8Wn3L90WtLZ/sNrG3OpqM8O5fuiddn+xB2lhZGIyqf5VSUk+kl+6Lx+U/wBhuGKVRylNukkffV4S1Wq/dFZ2s9H+xbV7yPDCgCgCgOOoIsdxqJJNWYITEobH/CekdHtFfLeIYJ0Z5o+lmsXccWWvOsSOrLVbAdWWosBxXqtgdKg/7V0UcXWo+iRDQgx9GtexQ8b9qsf1RVxEnr0r2KOLo1l9EirTQV0kBQBQBQBUAxsnlP8Axt/Ua6I9D1IelDT1Jc1OBjmkw8YXDQyIi3D4hHVRfUhZC4W2nVXHPKpPX9ijtcyO1GvKxyomtssZBQWAHJIJBGnSa3j0LEngz+v/AMP+oUfQyrehmzqh5wVACgCgCgOXqlSrCmrzdi0Kcpu0VcL15FfxyhT0h9R6dHwmtPWWhyvExHjOIq6ReVfB61DwuhT1er+Tl68uTcnds9GMElZISXpYtYQz1NibIbeWpUbjRCcOnGco+SNw849J6q+m8K8Ny/6tVa+yPnfE/EM3+lTenuydX0J4QUAUAUAUA3NEGFj/AOj01SpTjUjlkE7FazFSVbePmOY18nisLKhOz6exsnccWWuWxI6stRYgejcndzC56h01GW4LnEYBUSJgxZX0LgjKp6CLf58xrqqYaMYxkno/cu4kNUJvl5QBC3HOTusN+tq5XSettStjmbmPvBrPWLIOGMc2lehQ8TxFLS918lXFCChHX7Pur2KHjFGek/p/BVxEg16sKkZq8XcqdqwCgMdJ5T/xt/Ua6IdD1IelDL1Jc1GDwkRgjM2GmcAWLOMYQnOSBGAgQ81temuKcnmeV/go2ZTbHF8fJxNuLzcjKGAt1Z+V210Rvl1LD/Bn9f8A4f8AUKPoZVvQzZ1mecFAFQ5KKuyUm9EcvXmYjxfDUuju/g76Phlep1Vl8nK8TEeOVp6U1l/J61HwilDWbucvXkVKs6rvN3PUp0oQVoqwkvVEjQSXpYmw20lWsSNNLU2IuNNLVrEXFYWHjDc+QN37x+4V9D4V4d/u1F9l/wBngeJ4/wD2qb+7LOvozwAoAoAoAoAoAoBrEYdXGvuI3j2VnVowqxyzRKdiBJgXXySGHYfuPyrx63hHvTf7l1PcY42xswKnrFuzpryquGq0/VEvdMl4fGFbgbmFmB3EdHT2VkpOJJZYHawAWN1tCWDOAWJPadBe26toVklka+n3Jv7Fmk6SZ8gzObiKOJSOLA3SM1hrura8ZXt19kvYnqR5sEB5UiiQ/sZuMZm575ByTf21zzwytq9dupGURHgZS4TKQT7NPbbd76yWGqZstiuVjTGxINrg20Nx2isJRs7EAbHfVqdWdN3g7EWEmLoPb99erQ8ZqR0qK5VxEMLb69mh4jQraJ2ezK5WY2Tyn/jb+o160Oh6cPSh7Zk6xzI7kgKb3UBmBsbEBtCb236VWom42RZl222YM2b882nffvT+We1uqubhy7UUs9jL7alR53aMkqxBBYAEkgZiwGgJa97aVtBNR1LIe4M/r/8AD/qFH0M63oZsr159fxHD0dJS12RjRwNarrGOhy9eHX8fm9KUbfLPWo+DRWtR/scrxq2KrVn9cmz1aWGpUlaESdhMDxqHJcutywJW2Xq1uTu5q0pYTiwvDqjOriXSnafQi4bDPJfKDybX0JIubbgCazpYedS9vY3q14U0r+5YYDAo2aJwVl3oXDKrAc3Meiu6hhqbTpz9Xtf3OGtiJpqpB/T729gglWNAjkwSoW1YMVkuf2su+1ufT21enkhFRl9Ml+zKVFKpJzj9UXb7oocdKM5swa+pKjKtzvsLDT3VwVUszs7no0W8iTVvuQ3mtvNUUb9C7kl1ER5n8hSes6L2nf7r16NDwyvV9rL5OCv4lRpe938EqLZpP6xhbzVGh6iTvHZXs4fwanTeabueTX8WnNWgrFiqgAAbhoK9lJJWR5DberO0AUAUAUAUAUAVICgCoAl0BFiAR10aT0YIcuzV/YJX5jsP+VcFbw2jU6Kz+Cym0RpIJE3jMOldflv/AJ15VbwqrDWOpdSTExYjoOo9xH3V50oSg7PQsWWA2u0civo2W+jc9+vp6zVoVpQkpdSU7Fng9qx5Qi5kaRrSysQTlO+zCt4Vo2yrS/Vlk0cx7QrnUIVtpGQc2bXyi2bdbqrKsqaukvsQ7EBZa47FBxZaiwHA9RYGX21s/imzr+rY6/uMf8j8q+o8I8RzLg1Hr7HTSqezKx6983GXqCRh6hkF9wd2Ta0r3Hmr1dJ+6vkvF/FHJujSenuz1MJhP85r7GiLV84emkJL1Ni1hBkqbEisLjmicOhsR8+kGtqNSVKalEyrUo1YOMiftbacRdZYi6SEfpFW4W/PywQb+yu6vWpuSqU9H7pHDQo1FF06iTXsyDtDa3GxKCXzK5Iuxbkn94633fOsqtfiQS1umaUsPw5t6WaKk4gudMznpFz2sdPnVqWCr1tUn92TUxdCjo2v0H48A7eUQg6Bq3buHzr16Hgi61X+iPKr+MvpTX6slw7PjXXLc9Lco/PdXsUsJRpemKPKq4qrV9UiVXQc4UAUAUAUAUAUAUAUAUAUAUAUAVICgGZsMr+UoPXz9o1rOdKE1aSuE2iJJs4jyG9zfeP968yt4TCWsHYup7kZyyeUpHXvHaK8mtgK1Pqr/YupJi0lrjaJHVlqLAdWWq2IHVlqLAWxDAqwuCLEdINFeLugZbamBMLaaxk8k+b+6f8AKvrPDPEFWjkn6l/J1Uql9GQGr12blpsbZeY53Gg3DpP3V8z4v4pl/wBGk/uz0cHhM31z/Q0JevlrHsWG2lqbAaaWpsRcaaWrWK3GDPc2FyehRc/KuilhqlV2hG5jVxFOmrzdh6PByNvsg69T2DT5169DwSb1qOx5NbxmK0pq5Ki2Yg8q7n97d7l3V7FDw+hR6K7+Tyq2PrVersvgmAW3V2pWOM7QBQBQBQBQBQBQBQBQBQBQBQBQBQCHlC7yB7apOrCPVm9LDVartCLZBn2zGu4lj1ffXHPxCC9KuerR8CrT9bSIvh8eZ86w5jLtOz+n4d7/AGDw/wDufOnMZdpP9Pw73+weH/3PnTmMu0f0/DvYeHx5nzpzGXaP6fh3siy7QjO6MqelTbtG41y1qtOr1giV4DBf5sQu0AOY/KuF0EW5FDvYsbTHmntFRwEORQ72LG1h5p7aeXW45FT7xQ2yPNPaKjy63HIod7EzbWV1KslweurU6WSSlF6jkUF/mytiCKf2j0Xtu6K9Wp4hUlTyrR7nRDwmEXrK5Yja2lgNBXiPBxbu2z0FStpc4dq9Rp5OO44XyJO0uo/Knk47jg/Ik7QHQflU+UjuRwfkSmLX9oM3VmsOwb+2uqjTo09XG7+TmrYKdTRVLfZEyPbaqLLGAOqwr0o49xVlFHnvwGL6zYvw/wDufOp5jLtI/p+n3v8AYPD/AO586cxl2j+n6fe/2Dw/+586cxl2j+n6fe/2FJt8X1Uj2VaPiLvrEpP/APPq30z1+SdDtKNtzD36V1QxtKXvY8yr4Riaftf7EoG9dKkn0Z50oSg7SVjtSVCgCgCgCgCgCgOE0bsEm9ERcRtGNPKYewa1zzxdKHud9HwzEVekbL5K6fhEo8lSfbpXJPxB/wCKPVpeAr/cl+xXT7akbnsOquOeJqz6s9Sj4dhqXSP7kJ5id5J9prA7lZdDnGVBNw4yguargrwdixcMrs0imLzStm0J5103V0U6Skrnl4zHVKFRRVncicH9kxY0mON3ilC5gHtIrAb+UoUjf0GqwpxnojTEYqrh7Skk4/Gj/wCxOyODM0+IeE2TizaRjqF3breUdRpURotysWreIQp01Na36ELEth1kKgTMitlL50BIBsWVch9oBOvVUNRTsawlXlDNont/8yz29wWkw6RyI3GxylQptlYF7ZARc7783RVp0XHVHPhvEY1W4yVmv+iRiNmnZiJJM2aSW6iFchXKLE8YzqwNjl0C7+erZeErsy4/nZOEFZL39/0sVz7RixLATF4gA2UII+LvYkAhUXLc2GbWquSn10N4UqlBfRaW973JXAzYUeOaRXaRCgU3UrrmJFrFerppSpqd7lcdjKmHs42dxOw9jRYrEyYdTKjJns11deQ2XlKFUi9+mpjTjKTiRXxlWjTjUdne2hBgwCjGfm8hJtLxWZCB+1lzag9lUUFmys6JYiTocWO17Mf4W7LTBz8UhduQrFmK85OlgB0VNWCg7IpgcTOvDNKxCxkcaRwsA95UZjd1sMsjpYcn9y/vqsopJGlOrUlKUXbT/wBFtt7YkWHwsEymRjNzFlsvJvzLr8q0nTUYpnNhsZVq1ZU3bT/7czfGViek2araPB6KLZ6YoNKS+XkllsMxtvy1vKlFQzHl0sbVniHSdvuUWBjR45mbPeJA4ysADeRI7G6nz7+6soxTTOytVnGUUrau38F1wZ2BFioJpGaRTCCbKVs3JLc66bq0p0lJNs5MXjalGpGKtqVEGFUZXmzRxPcrc8tx+4MvK9tgNd9UUPd9DqlXk/pp2cv4ImJlTN+jDhebOQSfblAA+dVdvY2pudvrtf4GuMqti9wz0sLjsONdPJYirxlKOqZnUpwqK00mT4NvuPKAYdldUMbVj11PNreD4afpVvsWOH29G3lXX27q64eIQfqVjyq3gdWP9t3/AILCHFI/ksD7664VoT9LPLq4StS9cWh6tDnCgCgCgESRhhZgCOgi9Gk+pKbTuitxOwIm3Aof3Tp2HSuaeEpS9rHfR8UxFP3v9yrxHByQeQysOu6n/MVyT8Pf+LPUpeOx/wByP7FXicLJH5aMOu1x2jSuSeHqQ6o9Ol4hQq9JEcSVjY68yYZ6WGYM9LDMbbgRwgw+Gw8yTS5Wk3AJI1uSRqQtueuilOMU7nk46hUq1FKK0RXcE9p4fBSGaSQyuFKokSvbXeWaQLbdzX31Wm4wdzXFwq4iKglZbskbC4btFipZZVuk7XdV3qbAArffooFqmNW0m37la+BU6UYxesSlxWGhMpyYhOKLEgssoZVJ3FcmpA6Dr1VRxV+p1Qq1FCzi7/oaDhJw0WSOGHDA5IWjbO4sWMVsll5hcc9aTq30RxYbAuMpTqdXfT7jXCXhDDtGKIk8RNFmBDBijhrXysoJBuo3jpqJyVRbMvhqE8LN/wCSY3sPGYKLDyjEiKWXXissbMRydLkqBv6aRcEtSa6r1KidO6XvrYe/J/t6DCvM+IkC8YqgBUY6gm+iLYDUUoyUb3K+IUKlZRUFew9snhdGDNBiTmgkaTLLGGDqGYkXsAxFj7R11KqLVPoUqYKVozp+pW0fQzxmiw+KR4ZOOjWRWHJZWyhr2YMAM1ucaeys9Iyujt+urScZqzsWvDLHQYydZop0W6KrJIsqspBJ/ZQg7+Y1erabumc+CVShBwlH39rFHtDFKwijU3ESFMxBAYtI8hNt4HLt7qzl7I66ScXKT930NHwk2vh8Rg8NDHMueHysyTAHk20OStZyjKKVzhw1KpTrSm46P7GfMMCwOTMHmuuREWQADNyyzMoG7cKyyxt1O3i1XNLLaPu9DRvwggxGy1wrScVKlvLVyjZWJHKQG1x1VrmUoZThVCpTxLqpXRnFmSKKVQ6yNKqpyA9lAkSQkl1FzyALAc++stEmdrzVJxbVktTR8C9vwYbDYhJJcry+RZZDY5SASQumprWlJRTTOPHUKlWpFxWiDZXCWCeE4faRDqg/RygOXvu3hb7uc++9IzTVpkVcNUpz4mH0v1RltpRxo5EMolS/JOV1a37wYDX2VjJJPQ9GlUnKP1qzImeq2NbhnpYZgD3NhqegansFWUW+hSdaEFeTsT8NsmZ9yFR0vyflv+VdEMHUl7WOCr4vh4dHf7FphuDXpJPcgt8z91dcMBFepnl1vHKj/tqxaYbZEMeoQE9Lco/PdXXChTh0R5lbGVqvrkydWpzBQBQBQBQBUgKAKgELE7Khk8qNb9IFj2is5UYS6o3p4qrT9MmVGK4Kj/45COpxcdo1rlngIv0s9Kl4zUj61cheLE3nR9rfdWPkJ7nXzun2sPFifzo+1vpp5Ce453T7WHixP50fa3008hPcc7p9rDxYn86Ptb7qeQnuOd0+1h4sT+dH2t91PIT3HO6faw8WJ/Oj7W+mnkJ7jndPtYeLE/nR9rfTUeQnuOd0+1h4sT+dH2t9NT5Ce453T7WHixP50fa3008hPcc7p9rDxYn86Ptb6aeQnuOd0+1h4sT+dH2t9NPIT3HO6faw8WJ/Oj7W+mnkJ7jndPtYeLE/nR9rfTTyE9xzun2sPFifzo+1vpp5Ce453T7WHixP50fa3008hPcc7p9rDxYn86Ptb6aeQnuOd0+1h4sT+dH2t9NPIT3HO6faw8WJ/Oj7W+mnkJ7jndPtYeLE/nR9rfTUeQnuOd0+1h4sT+dH2t9NT5Ce453T7WLi4LSk8p0A6rk9lhUrAS92Ul43G30xLPD8GYl8os/tNh2CumGCpx66nBV8VxE+jt9i1w+FSMWRVX2ACumMFHojgnUlPWTuPVJQKA6UI1IIv1UuhY5QBQBQD6SQRQyz4hiscZS5szWDE3NkGY7uas5yldRiaQinqyg4dcKEwceDmwsccseLjkcFzMLBDHYjVTY8ZuIG6lFTm2m7WJnGMVcyX2my+qwfFN9ddHAfcZ5lsSjw7xYUsdnqFChixXE5QreSxbNYKbGx3Gq8Nd34J/Qi/abL6rB8U311bgPuIzLY4PynyerYf45vrpwX3C62O/abJ6rB8U3104D7hmWwfabJ6rB8U3104D7hmWwfabJ6tB8U3104D7hmWwfabL6rB8U3104D7hmWwfabL6rB8U3104L7hmWwfabL6rB8U3104D7hmWwfadJ6th/im+unAfcMy2D7TZfVYPim+unAfcMy2D7TZfVYPim+unBfcMy2D7TZfVYPim+unAfcMy2D7TZfVYPim+unAfcMy2OH8p8nq2H+Kb66cB9wutjv2my+qwfFN9dOA+4ZlscH5T5Duw2H+Kb66cB9wutjp/KbJ6tB8U3104D7hmWwfabL6rB8U3104D7hmWwfabL6rB8U3104D7hmWwfabJ6tB8U3104D7hmWwfabJ6tB8U3104D7hmWwfabL6rB8U3104D7hmWwfabL6rB8U3104D7hmWwfabL6rB8U3104D7hmWwfadJ6th/im+unAfcMy2D7TZfVYPim+unAfcMy2D7TZfVYPim+unAfcMy2Fw/lSlRgwwuHuDcXMx+ReoeHbVswU0vY13AfhlJtFsWJIYo8kBe8ZkuxLjyszEG3Npcc1hXPOiqbjZmqnmTLStTEKAKAg8Lf8ApGM//F/Nqp/uxNI+lmI4f/8AS9h/3ab/APnrSj/dn9yavpRkNkYqOKeN5YhMispaNiQGAIJB919Dp011PVNIwRp8PwshXGPM/HSYdif7I0MHFFMpCRHllVVSRqEubbr1zcF5be++pu5xzXREm2vgfzfKmGImZsxdokyot7iKO0t+YXdsx1PJGlrcOpm66EZoWLjbvDTB4iDExrDiFEscKwhghWJ4ibknjbkaqBppbdWUMPUi07+5LnH+LFNwW23hMMqNLA7TLOjs4CuHgGbNEFd1CE3XXW9uatqsJy6PQzg0upPxnCPZsuIklbByWedHIshvCseVogokVYiWAOZbn2VnGjUjFK+5pKcW2/sWewdp7LWHlqqZnxA4t1MuSN2Xis7lwxso3JvvrcgVSrCq3p8ExcOpl9rbVwvExJhoEMqpIk0kkVlkJP6OWMCTkkAbmXn1HNW8ISzXk9PuUcoon7T2zst4cUsOElSSRg2HYqloVCRgoSJSSCyub2Pl1RU6qavL7lnKFv0/krthbRwUcYGIw7yPxgLMLMHisbxgF14o7uWLmtKkZt/SzODik7ls3CPAPDhopIJmEDzs3IjJZZGJhTPxoZsgst2003HdVHTnmck/ZGinDLb5Ow7c2SJVZsFKV/NjG65UN8RmUiYfpQAMoYEC2/dVZU61mlIKULq4hts7KOf+ySgthBEOQllxXK/TgcdoNV06t1Tw6u/uVjKKtf8AURits7MaB0GEkEhwyorhEW2KGbNMSJfJJK8m3MdKnh1c176X/glShbUq+DuPwkQYYqBpcxFioGZQBuBZwNTvGW/WKvVjN+l2KQcV1L3ZfC7CQwRRcTiLJHOrgMDxkkoAEgkzgxjQ3ULbXnrKdGcm3fY0U4Irptr4ERQrHh2zqyNK7wxAvYi8aZZOQlgdSGYk81XUKma7en3Ico2J3C3hXhcXBMkcc6u2JWaIuEskYhWNoyRISSWUm9jobVWnRnGSd/uS5wsyNwd4Q4PDfmzGB88Zf845CSCcG3F5S8gyAC/Jy2q1SnOV9fbT4KRcUl9xrEbYwJhIXCnjmacu0i5lYSOTFYrKpiKKdwBF+nnhU6l1rpoWzw1bImwNo4WGKTjoXafMhilFnCAMCwMbOouQLZtSK0qRlK1n9ykGle5cbR4RbPmxGIlOFkHGvEyXSMiONcglj4sSBbsFbl3uM27nrGNKpFJXNp1IS9vYstgbS2UImLIseaeUiORWlKRFMqBmZwee/wCj5XJsSeelSFbRddCE4dUZ3au1MGsYXDwRvKsk4aR4Ssbxu94TGolzKVAAGYX1169owm39T0sQ5wt0Jk22dmMs9sJIrSQxLFZI7QzKG42S/GgkNdebTLuqrp1fZ+/8ExnT90VfB/aGDijYYnDvJIZIirizARq15Y8jOoBZdM2pF+a1a1IzdsrMoNK9y9HCrAfmscH5pIQmL44hhG18Pdv0HGFs5NmA1HNWPBqZs1/YvnjbQYG29lZ4j+aS5VxDu44uMZ4CjBYv128MQb9VTw6tuvt/JF43f3KDGYrDyZwEMYXMYSkYzOW1CzlpTZRzFbnU1pGM0ld33E5Qb06FXWxiejfkY/WY7+7D/wDYK5MT1j9zan0ZuqgoFAL4lvNbsNRmW4sxnbGz2xGBxGHXkvKEylw+W6k3BKqSN/RVG0pqRpHo0yHPwZimweCw+KjMr4SJkzRPKi3YrexsC2iJvA56iMmpOSdrlpS9rELxCwPq8vfS1pxJ934KabHPELA+ry99LTiT7vwNNjviFgfV5e+lpxJ934GmxzxCwPq8vfS04ku78DTYPELA+ry99LTiT7vwNNjviFgfV5e+lpxJ934GmxzxCwPq8vfS04k+78DTYPELA+ry99LTiT7vwNNjviFgfV5e+lpxJ934GmweIWB9Xl76WnEl3fgabB4hYH1eXvpacSXd+BpsHiFgfVpe+lpxJ934GmweIWB9Xl76WnEn3fgabB4hYH1eXvpacSfd+BpsHiFgfVpe+lpxJd34GmweIWB9Xl76WnEn3fgabB4hYH1eXvpacSfd+BpsHiFgfV5e+lpxJd34GmweIWB9Xl76WnEl3fgabB4hYH1eXvpacSXd+BpsHiFgfV5e+lpxJ934GmweIWB9Xl76WnEn3fgabB4hYH1eXvpacSfd+BpsHiFgfVpe+lpxJ934GmweIWB9Xl76WnEl3fgabB4hYH1eXvpacSfd+BpsHiFgfV5e+lpxJ934GmweIWB9Xl76WnEn3fgabB4hYH1eXvpacSfd+BpsHiFgfV5e+lpxJ934GmxZ7D2FDguM/NoWQyrkcs8j8m97AHQa1WTzNZpdBm0skTOJbzW7DVsy3KWYcU3mt2GmZbiz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 descr="say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336704" cy="39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923</Words>
  <Application>Microsoft Office PowerPoint</Application>
  <PresentationFormat>Ekran Gösterisi (4:3)</PresentationFormat>
  <Paragraphs>197</Paragraphs>
  <Slides>73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7" baseType="lpstr">
      <vt:lpstr>Arial</vt:lpstr>
      <vt:lpstr>Arial Black</vt:lpstr>
      <vt:lpstr>Calibri</vt:lpstr>
      <vt:lpstr>Ofis Teması</vt:lpstr>
      <vt:lpstr>Fotoğraflar, Resimler, Değerlerimiz ve Anayasa</vt:lpstr>
      <vt:lpstr>Doğruluk-Yalan Söylememek</vt:lpstr>
      <vt:lpstr>Yardımlaşma</vt:lpstr>
      <vt:lpstr>Yardımlaşma</vt:lpstr>
      <vt:lpstr>Yardımlaşma</vt:lpstr>
      <vt:lpstr>Yardımlaşmama !...</vt:lpstr>
      <vt:lpstr>Şefkatle Yardımlaşma</vt:lpstr>
      <vt:lpstr>Saygı</vt:lpstr>
      <vt:lpstr>Doğaya Saygı</vt:lpstr>
      <vt:lpstr>Sevgi</vt:lpstr>
      <vt:lpstr>Sevgi</vt:lpstr>
      <vt:lpstr>Sevgi</vt:lpstr>
      <vt:lpstr>Sevgi</vt:lpstr>
      <vt:lpstr>Sevgi</vt:lpstr>
      <vt:lpstr>Sevgi</vt:lpstr>
      <vt:lpstr>Sabır</vt:lpstr>
      <vt:lpstr>Sabır</vt:lpstr>
      <vt:lpstr>Sabır</vt:lpstr>
      <vt:lpstr>Fedakarlık bu mudur? Yoksa …</vt:lpstr>
      <vt:lpstr>Yoksa … Fedakarlık bu mudur?</vt:lpstr>
      <vt:lpstr>Selamlaşmak, böyle mi?</vt:lpstr>
      <vt:lpstr>Yoksa böyle mi, Selamlaşmak?</vt:lpstr>
      <vt:lpstr>Güvenmek</vt:lpstr>
      <vt:lpstr>İnat etmemek, fakat …</vt:lpstr>
      <vt:lpstr>Fakat …, Sebat etmek</vt:lpstr>
      <vt:lpstr>Cesaret</vt:lpstr>
      <vt:lpstr>Cesaret</vt:lpstr>
      <vt:lpstr>Cesaret, Uyuyan devi uyandırmak mıdır?</vt:lpstr>
      <vt:lpstr>Öz değerlendirme mi? Öz eleştiri mi?</vt:lpstr>
      <vt:lpstr>Özgüvende sınır var mıdır?</vt:lpstr>
      <vt:lpstr>Tebessüm</vt:lpstr>
      <vt:lpstr>Empati yapmak,  ya da doğru yerden bakmak</vt:lpstr>
      <vt:lpstr>Kanaat/Yetinme ya da israf etmeme</vt:lpstr>
      <vt:lpstr>Adalet/Hukuk</vt:lpstr>
      <vt:lpstr>Adalet/Hukuk</vt:lpstr>
      <vt:lpstr>Kardeşlik</vt:lpstr>
      <vt:lpstr>Kardeşlik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Değerler ve Anayasa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Fotoğraflar/Resimler ve  Değerlerimiz</dc:title>
  <dc:creator>admin</dc:creator>
  <cp:lastModifiedBy>Admin</cp:lastModifiedBy>
  <cp:revision>38</cp:revision>
  <dcterms:created xsi:type="dcterms:W3CDTF">2014-01-09T12:02:54Z</dcterms:created>
  <dcterms:modified xsi:type="dcterms:W3CDTF">2020-08-05T07:49:15Z</dcterms:modified>
</cp:coreProperties>
</file>